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0" r:id="rId1"/>
  </p:sldMasterIdLst>
  <p:notesMasterIdLst>
    <p:notesMasterId r:id="rId59"/>
  </p:notesMasterIdLst>
  <p:sldIdLst>
    <p:sldId id="622" r:id="rId2"/>
    <p:sldId id="624" r:id="rId3"/>
    <p:sldId id="625" r:id="rId4"/>
    <p:sldId id="626" r:id="rId5"/>
    <p:sldId id="602" r:id="rId6"/>
    <p:sldId id="627" r:id="rId7"/>
    <p:sldId id="628" r:id="rId8"/>
    <p:sldId id="256" r:id="rId9"/>
    <p:sldId id="265" r:id="rId10"/>
    <p:sldId id="257" r:id="rId11"/>
    <p:sldId id="262" r:id="rId12"/>
    <p:sldId id="264" r:id="rId13"/>
    <p:sldId id="263" r:id="rId14"/>
    <p:sldId id="599" r:id="rId15"/>
    <p:sldId id="579" r:id="rId16"/>
    <p:sldId id="266" r:id="rId17"/>
    <p:sldId id="600" r:id="rId18"/>
    <p:sldId id="270" r:id="rId19"/>
    <p:sldId id="268" r:id="rId20"/>
    <p:sldId id="269" r:id="rId21"/>
    <p:sldId id="271" r:id="rId22"/>
    <p:sldId id="273" r:id="rId23"/>
    <p:sldId id="595" r:id="rId24"/>
    <p:sldId id="601" r:id="rId25"/>
    <p:sldId id="274" r:id="rId26"/>
    <p:sldId id="267" r:id="rId27"/>
    <p:sldId id="559" r:id="rId28"/>
    <p:sldId id="272" r:id="rId29"/>
    <p:sldId id="580" r:id="rId30"/>
    <p:sldId id="562" r:id="rId31"/>
    <p:sldId id="581" r:id="rId32"/>
    <p:sldId id="564" r:id="rId33"/>
    <p:sldId id="563" r:id="rId34"/>
    <p:sldId id="566" r:id="rId35"/>
    <p:sldId id="565" r:id="rId36"/>
    <p:sldId id="569" r:id="rId37"/>
    <p:sldId id="567" r:id="rId38"/>
    <p:sldId id="568" r:id="rId39"/>
    <p:sldId id="560" r:id="rId40"/>
    <p:sldId id="597" r:id="rId41"/>
    <p:sldId id="561" r:id="rId42"/>
    <p:sldId id="570" r:id="rId43"/>
    <p:sldId id="573" r:id="rId44"/>
    <p:sldId id="574" r:id="rId45"/>
    <p:sldId id="577" r:id="rId46"/>
    <p:sldId id="575" r:id="rId47"/>
    <p:sldId id="583" r:id="rId48"/>
    <p:sldId id="584" r:id="rId49"/>
    <p:sldId id="578" r:id="rId50"/>
    <p:sldId id="582" r:id="rId51"/>
    <p:sldId id="585" r:id="rId52"/>
    <p:sldId id="586" r:id="rId53"/>
    <p:sldId id="590" r:id="rId54"/>
    <p:sldId id="592" r:id="rId55"/>
    <p:sldId id="589" r:id="rId56"/>
    <p:sldId id="587" r:id="rId57"/>
    <p:sldId id="591" r:id="rId5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E2A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49" autoAdjust="0"/>
  </p:normalViewPr>
  <p:slideViewPr>
    <p:cSldViewPr snapToGrid="0">
      <p:cViewPr varScale="1">
        <p:scale>
          <a:sx n="159" d="100"/>
          <a:sy n="159" d="100"/>
        </p:scale>
        <p:origin x="38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B72052-B892-45C4-9405-3093404E2A2F}" type="datetimeFigureOut">
              <a:rPr lang="en-GB" smtClean="0"/>
              <a:t>12/01/2024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2C0BF0-EFC6-4E73-ACFF-25DDEB58C30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13447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2C0BF0-EFC6-4E73-ACFF-25DDEB58C307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01433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2C0BF0-EFC6-4E73-ACFF-25DDEB58C307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51482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2C0BF0-EFC6-4E73-ACFF-25DDEB58C307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52549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2C0BF0-EFC6-4E73-ACFF-25DDEB58C307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4066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D0AFE0-E2B9-4AC4-915E-2FA11A2661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4C74088-B357-46FB-A7E1-F634606610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8913BF-DCF4-4963-BF50-48D5C176DB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14F71C-D1CD-42A8-AE94-870E08A77254}" type="datetime1">
              <a:rPr lang="en-GB" smtClean="0"/>
              <a:t>12/01/2024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05A24A-F5A3-43C9-9754-65101C0917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Pattern Recognition – Lecture 1 – Ad Spiers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FB22E8-95D1-417C-BCFD-918D0939E6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356349"/>
            <a:ext cx="2743200" cy="365125"/>
          </a:xfrm>
        </p:spPr>
        <p:txBody>
          <a:bodyPr/>
          <a:lstStyle>
            <a:lvl1pPr>
              <a:defRPr sz="1800"/>
            </a:lvl1pPr>
          </a:lstStyle>
          <a:p>
            <a:fld id="{4C390424-CDFB-4D1B-9396-B44913C8B5E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49910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3C91EA-EC11-46FA-A3CA-EFCED219F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95E58DF-A053-4940-B901-B6C6BC61FE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C6E860-8CDC-48A6-B982-9925FD5990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A8CB5A-ED11-4AD2-8244-192226916625}" type="datetime1">
              <a:rPr lang="en-GB" smtClean="0"/>
              <a:t>12/01/2024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5845CF-63ED-4A26-B134-BC8A335FC7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Pattern Recognition – Lecture 1 – Ad Spiers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5F8881-9600-49AA-82BF-DCED3D2241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90424-CDFB-4D1B-9396-B44913C8B5E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05701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1D6EDB1-AFBD-43E1-B362-36B6C95174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2A04B9E-FFB5-407B-B990-191AE59CE6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BBBDCA-EBCA-443F-B537-4E297FCE2E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03FC2C-EC48-4BC5-98EF-8826A82D1B07}" type="datetime1">
              <a:rPr lang="en-GB" smtClean="0"/>
              <a:t>12/01/2024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3907AB-261A-4876-A200-0B609403D8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Pattern Recognition – Lecture 1 – Ad Spiers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F65BA6-191E-4449-8711-E5C1AFE93E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90424-CDFB-4D1B-9396-B44913C8B5E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37288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9C140A-0C96-447E-B8BA-7D8561021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4A76FF-7E68-4771-8EE0-34D2167EDB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51D8D2-F6CA-479F-84BE-238B69EFF5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C83F14-67E0-4A3D-9F4E-4916108A60EF}" type="datetime1">
              <a:rPr lang="en-GB" smtClean="0"/>
              <a:t>12/01/2024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186F5F-DD6C-4917-866C-9A48ABD56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Pattern Recognition – Lecture 1 – Ad Spiers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2C5545-8474-4C3F-875A-6110E17713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90424-CDFB-4D1B-9396-B44913C8B5E8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668827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500C5-03CC-4EE7-8888-85C4CE9B05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882115-4666-4625-B9F2-32D399E9CC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600B09-3F5A-4E71-B4F8-24479C2DDA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A6BC6-7BD1-4A9D-97BF-995D602F0D40}" type="datetime1">
              <a:rPr lang="en-GB" smtClean="0"/>
              <a:t>12/01/2024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7BC741-8562-4E16-99FA-EDB4812FEC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Pattern Recognition – Lecture 1 – Ad Spiers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840A34-0D58-459A-B245-AE7302FCF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90424-CDFB-4D1B-9396-B44913C8B5E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66298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4ADD0C-6FB2-4EE5-A1AD-ACAF8826F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3A6366-4037-40A8-A14F-6D2F3068490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9759E3-BA82-4790-BF3A-02620BDAFC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416BAE-2962-42F4-BA83-113FC07310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F5B7B8-9038-4B29-ACB3-08ADD1FB3C21}" type="datetime1">
              <a:rPr lang="en-GB" smtClean="0"/>
              <a:t>12/01/2024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62B2C0-022C-4937-9FD5-545195FE23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Pattern Recognition – Lecture 1 – Ad Spiers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26C4A4-A5C2-4B9D-9D3B-B02DAEC53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90424-CDFB-4D1B-9396-B44913C8B5E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66240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650CD-2F03-45C4-B30F-9FD1E9F168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97B836-32F8-4A9A-9AF1-6939FFB335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654AC6-E441-4386-8B11-B375CEE4BB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B0A184E-AA43-4573-B1C4-BF54FFBE604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556A7F7-CC5A-46D8-B9AF-98D8E44ABAB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1C0BEBF-BAD3-4034-8AA6-8C26105BBD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731716-AEE1-46F3-8DF3-D47E10613AEF}" type="datetime1">
              <a:rPr lang="en-GB" smtClean="0"/>
              <a:t>12/01/2024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FED4A7B-D510-4DDC-9D5C-27C99F1795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Pattern Recognition – Lecture 1 – Ad Spiers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60EE663-2A90-4679-8FC3-812D4BC7A4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90424-CDFB-4D1B-9396-B44913C8B5E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51856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58699F-9483-454C-B8F6-DE23B027D5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6F9B97-7B05-4B41-B360-1566CBFF55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2D3DB5-EA2F-42DB-9A24-26ED31B99D1D}" type="datetime1">
              <a:rPr lang="en-GB" smtClean="0"/>
              <a:t>12/01/2024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3F65C9-1F81-4304-A805-66C3A4A124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Pattern Recognition – Lecture 1 – Ad Spiers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DD8D9F-F989-42C1-A89B-211DEA141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90424-CDFB-4D1B-9396-B44913C8B5E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23418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61F8DB9-53D3-4BEC-B5EA-7318F5B781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A5573-B480-4464-8B62-EE082C5D6E9F}" type="datetime1">
              <a:rPr lang="en-GB" smtClean="0"/>
              <a:t>12/01/2024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F70FF9-7E84-45F8-A5D3-7144B89C94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Pattern Recognition – Lecture 1 – Ad Spiers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FB54F0-8B61-4207-AEAC-86D74E0F2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90424-CDFB-4D1B-9396-B44913C8B5E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10523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DAE76-8B60-4478-9E53-AE53C92A8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890CB8-5181-4084-A08B-4223E2DCAF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91D733-F26C-493D-9027-DD98371BD8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58ADB2-D8E7-4A17-8A7A-322281D3E9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60574-2BA9-42D3-B563-EA6107A54DF6}" type="datetime1">
              <a:rPr lang="en-GB" smtClean="0"/>
              <a:t>12/01/2024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56A0DE-33BE-43A1-B63C-1FAF81C4BF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Pattern Recognition – Lecture 1 – Ad Spiers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F8432A-4F7C-45ED-8EB1-0C578A01F1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90424-CDFB-4D1B-9396-B44913C8B5E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73842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CE1A80-353E-4914-A42B-AFFB10C9C3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D96407-0D56-4C37-A5DA-89DE4A04C9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7C3C8F-FDCC-436B-A171-5C3F8BFD6C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9411D1-367A-4561-A93E-19770B0D7A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4F456-4024-4345-8905-520B7D546858}" type="datetime1">
              <a:rPr lang="en-GB" smtClean="0"/>
              <a:t>12/01/2024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4AAC70-0247-4057-8220-9B2C986B78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Pattern Recognition – Lecture 1 – Ad Spiers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E47994-C4D7-452A-8E3E-9C8B7961E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90424-CDFB-4D1B-9396-B44913C8B5E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79967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697EB66-FCE0-4235-9494-9AF349426F4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alphaModFix amt="44000"/>
          </a:blip>
          <a:srcRect l="18704" r="-1" b="-1"/>
          <a:stretch/>
        </p:blipFill>
        <p:spPr>
          <a:xfrm>
            <a:off x="11257105" y="6231260"/>
            <a:ext cx="934895" cy="626740"/>
          </a:xfrm>
          <a:custGeom>
            <a:avLst/>
            <a:gdLst>
              <a:gd name="connsiteX0" fmla="*/ 0 w 934895"/>
              <a:gd name="connsiteY0" fmla="*/ 0 h 626740"/>
              <a:gd name="connsiteX1" fmla="*/ 486145 w 934895"/>
              <a:gd name="connsiteY1" fmla="*/ 0 h 626740"/>
              <a:gd name="connsiteX2" fmla="*/ 934895 w 934895"/>
              <a:gd name="connsiteY2" fmla="*/ 0 h 626740"/>
              <a:gd name="connsiteX3" fmla="*/ 934895 w 934895"/>
              <a:gd name="connsiteY3" fmla="*/ 626740 h 626740"/>
              <a:gd name="connsiteX4" fmla="*/ 458099 w 934895"/>
              <a:gd name="connsiteY4" fmla="*/ 626740 h 626740"/>
              <a:gd name="connsiteX5" fmla="*/ 0 w 934895"/>
              <a:gd name="connsiteY5" fmla="*/ 626740 h 626740"/>
              <a:gd name="connsiteX6" fmla="*/ 0 w 934895"/>
              <a:gd name="connsiteY6" fmla="*/ 0 h 626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34895" h="626740" fill="none" extrusionOk="0">
                <a:moveTo>
                  <a:pt x="0" y="0"/>
                </a:moveTo>
                <a:cubicBezTo>
                  <a:pt x="161236" y="-20584"/>
                  <a:pt x="317704" y="13911"/>
                  <a:pt x="486145" y="0"/>
                </a:cubicBezTo>
                <a:cubicBezTo>
                  <a:pt x="654587" y="-13911"/>
                  <a:pt x="844023" y="1301"/>
                  <a:pt x="934895" y="0"/>
                </a:cubicBezTo>
                <a:cubicBezTo>
                  <a:pt x="904173" y="263155"/>
                  <a:pt x="938909" y="413393"/>
                  <a:pt x="934895" y="626740"/>
                </a:cubicBezTo>
                <a:cubicBezTo>
                  <a:pt x="802538" y="629593"/>
                  <a:pt x="596945" y="646270"/>
                  <a:pt x="458099" y="626740"/>
                </a:cubicBezTo>
                <a:cubicBezTo>
                  <a:pt x="319253" y="607210"/>
                  <a:pt x="108074" y="624336"/>
                  <a:pt x="0" y="626740"/>
                </a:cubicBezTo>
                <a:cubicBezTo>
                  <a:pt x="6108" y="332120"/>
                  <a:pt x="-18510" y="243855"/>
                  <a:pt x="0" y="0"/>
                </a:cubicBezTo>
                <a:close/>
              </a:path>
              <a:path w="934895" h="626740" stroke="0" extrusionOk="0">
                <a:moveTo>
                  <a:pt x="0" y="0"/>
                </a:moveTo>
                <a:cubicBezTo>
                  <a:pt x="192438" y="7626"/>
                  <a:pt x="248211" y="-9600"/>
                  <a:pt x="448750" y="0"/>
                </a:cubicBezTo>
                <a:cubicBezTo>
                  <a:pt x="649289" y="9600"/>
                  <a:pt x="792807" y="3248"/>
                  <a:pt x="934895" y="0"/>
                </a:cubicBezTo>
                <a:cubicBezTo>
                  <a:pt x="925390" y="156280"/>
                  <a:pt x="945964" y="379491"/>
                  <a:pt x="934895" y="626740"/>
                </a:cubicBezTo>
                <a:cubicBezTo>
                  <a:pt x="772351" y="619697"/>
                  <a:pt x="589066" y="630171"/>
                  <a:pt x="476796" y="626740"/>
                </a:cubicBezTo>
                <a:cubicBezTo>
                  <a:pt x="364526" y="623309"/>
                  <a:pt x="103626" y="644801"/>
                  <a:pt x="0" y="626740"/>
                </a:cubicBezTo>
                <a:cubicBezTo>
                  <a:pt x="24452" y="401575"/>
                  <a:pt x="-26635" y="294183"/>
                  <a:pt x="0" y="0"/>
                </a:cubicBezTo>
                <a:close/>
              </a:path>
            </a:pathLst>
          </a:custGeom>
          <a:ln>
            <a:noFill/>
            <a:prstDash val="lgDash"/>
            <a:extLst>
              <a:ext uri="{C807C97D-BFC1-408E-A445-0C87EB9F89A2}">
                <ask:lineSketchStyleProps xmlns:ask="http://schemas.microsoft.com/office/drawing/2018/sketchyshapes" sd="381541748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softEdge rad="31750"/>
          </a:effectLst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145C876-AD22-464F-A0E0-5068AFEAD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DE55F3-112D-4173-AFDC-670A6743D7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E7392C-4978-4657-BB80-A6C20752E1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8F98A0-E70F-4B6E-A4FC-28B33D7768F2}" type="datetime1">
              <a:rPr lang="en-GB" smtClean="0"/>
              <a:t>12/01/2024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EF392C-BFF2-487D-A968-B8A3F6BFCD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 dirty="0"/>
              <a:t>Pattern Recognition – Lecture 1 – Ad Spiers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7D2E49-89F2-4194-AF8A-8E0129772D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77760" y="632005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390424-CDFB-4D1B-9396-B44913C8B5E8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394056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mperial.ac.uk/manipulation-touch" TargetMode="External"/><Relationship Id="rId2" Type="http://schemas.openxmlformats.org/officeDocument/2006/relationships/hyperlink" Target="http://www.imperial.ac.uk/people/a.spiers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2Ysb-Oko3Bg?feature=oembed" TargetMode="External"/><Relationship Id="rId4" Type="http://schemas.openxmlformats.org/officeDocument/2006/relationships/hyperlink" Target="https://www.cyberdyne.jp/english/products/HAL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0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e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87E750-B504-9782-2D73-C74BFEB833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5077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GB" sz="7200" dirty="0">
                <a:latin typeface="Aharoni" panose="02010803020104030203" pitchFamily="2" charset="-79"/>
                <a:cs typeface="Aharoni" panose="02010803020104030203" pitchFamily="2" charset="-79"/>
              </a:rPr>
              <a:t>CVPR</a:t>
            </a:r>
            <a:endParaRPr lang="en-GB" sz="48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96C6C2-C27F-47B5-2115-008BC8A7A8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3567"/>
            <a:ext cx="10515600" cy="937892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GB" dirty="0"/>
              <a:t>Dr Ad Spiers (PR), Prof Krystian </a:t>
            </a:r>
            <a:r>
              <a:rPr lang="en-GB" dirty="0" err="1"/>
              <a:t>Mikolajczyk</a:t>
            </a:r>
            <a:r>
              <a:rPr lang="en-GB" dirty="0"/>
              <a:t> (CV),</a:t>
            </a:r>
            <a:br>
              <a:rPr lang="en-GB" dirty="0"/>
            </a:br>
            <a:r>
              <a:rPr lang="de-DE" dirty="0"/>
              <a:t>Dr Abd Al Rahman M Abu Ebayyeh (CVPR)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8907DF-0081-B147-A747-1570A9096F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Pattern Recognition – Lecture 1 – Ad Spiers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A91963-90F7-EB3F-52E1-EB7A3133D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90424-CDFB-4D1B-9396-B44913C8B5E8}" type="slidenum">
              <a:rPr lang="en-GB" smtClean="0"/>
              <a:t>1</a:t>
            </a:fld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99A97E7-B79C-E445-160E-CDC7825F8F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1426" y="2739023"/>
            <a:ext cx="4558228" cy="398245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5303474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D97C01-159A-4F18-A5B5-0E4C22179C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en-GB" dirty="0"/>
              <a:t>Understanding Disease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AE4044-1834-4DBB-B1B2-8ED4C187A2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Pattern Recognition – Lecture 1 – Ad Spiers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B34876-9678-4AA5-B3D1-B7174B85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90424-CDFB-4D1B-9396-B44913C8B5E8}" type="slidenum">
              <a:rPr lang="en-GB" smtClean="0"/>
              <a:t>10</a:t>
            </a:fld>
            <a:endParaRPr lang="en-GB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E02E14E-6F59-445C-AEF2-C61345C7E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Pattern Recognition Applications</a:t>
            </a:r>
          </a:p>
        </p:txBody>
      </p:sp>
      <p:pic>
        <p:nvPicPr>
          <p:cNvPr id="2056" name="Picture 8" descr="Image result for pattern recognition covid">
            <a:extLst>
              <a:ext uri="{FF2B5EF4-FFF2-40B4-BE49-F238E27FC236}">
                <a16:creationId xmlns:a16="http://schemas.microsoft.com/office/drawing/2014/main" id="{F72B1A84-4163-4CB9-9237-48CABDC4D4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064" y="2611120"/>
            <a:ext cx="6469879" cy="343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Image result for covid scatter plot">
            <a:extLst>
              <a:ext uri="{FF2B5EF4-FFF2-40B4-BE49-F238E27FC236}">
                <a16:creationId xmlns:a16="http://schemas.microsoft.com/office/drawing/2014/main" id="{9D44B97F-9E6F-4EB7-B66E-E0EB91D67A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8079" y="2481770"/>
            <a:ext cx="4747008" cy="3560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8216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E4862B-7116-4701-BD9F-5A504E700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Pattern Recognition 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D97C01-159A-4F18-A5B5-0E4C22179C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Understanding Human Behaviour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AE4044-1834-4DBB-B1B2-8ED4C187A2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Pattern Recognition – Lecture 1 – Ad Spiers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B34876-9678-4AA5-B3D1-B7174B85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90424-CDFB-4D1B-9396-B44913C8B5E8}" type="slidenum">
              <a:rPr lang="en-GB" smtClean="0"/>
              <a:t>11</a:t>
            </a:fld>
            <a:endParaRPr lang="en-GB" dirty="0"/>
          </a:p>
        </p:txBody>
      </p:sp>
      <p:pic>
        <p:nvPicPr>
          <p:cNvPr id="2050" name="Picture 2" descr="Image result for walking motion">
            <a:extLst>
              <a:ext uri="{FF2B5EF4-FFF2-40B4-BE49-F238E27FC236}">
                <a16:creationId xmlns:a16="http://schemas.microsoft.com/office/drawing/2014/main" id="{5997F2F6-2E99-4CFD-BE10-22F412F66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201" y="3915670"/>
            <a:ext cx="6487829" cy="2022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0CB78D83-D529-4070-BA1E-8F58583F5C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370" y="2592729"/>
            <a:ext cx="4463094" cy="3345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176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E4862B-7116-4701-BD9F-5A504E700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Pattern Recognition 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D97C01-159A-4F18-A5B5-0E4C22179C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8424" y="1847850"/>
            <a:ext cx="10515600" cy="4351338"/>
          </a:xfrm>
        </p:spPr>
        <p:txBody>
          <a:bodyPr/>
          <a:lstStyle/>
          <a:p>
            <a:r>
              <a:rPr lang="en-GB" dirty="0"/>
              <a:t>Understanding Financial Markets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AE4044-1834-4DBB-B1B2-8ED4C187A2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Pattern Recognition – Lecture 1 – Ad Spiers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B34876-9678-4AA5-B3D1-B7174B85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90424-CDFB-4D1B-9396-B44913C8B5E8}" type="slidenum">
              <a:rPr lang="en-GB" smtClean="0"/>
              <a:t>12</a:t>
            </a:fld>
            <a:endParaRPr lang="en-GB" dirty="0"/>
          </a:p>
        </p:txBody>
      </p:sp>
      <p:pic>
        <p:nvPicPr>
          <p:cNvPr id="4100" name="Picture 4" descr="Image result for pattern recognition finance">
            <a:extLst>
              <a:ext uri="{FF2B5EF4-FFF2-40B4-BE49-F238E27FC236}">
                <a16:creationId xmlns:a16="http://schemas.microsoft.com/office/drawing/2014/main" id="{C3A7FC04-3457-465C-894F-65E247518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994" y="2788872"/>
            <a:ext cx="5882783" cy="3304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Image result for stonks">
            <a:extLst>
              <a:ext uri="{FF2B5EF4-FFF2-40B4-BE49-F238E27FC236}">
                <a16:creationId xmlns:a16="http://schemas.microsoft.com/office/drawing/2014/main" id="{84229963-C3C1-4EFC-AFD9-8579466F21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6224" y="2788872"/>
            <a:ext cx="5867484" cy="3304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0504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820F53-52FD-4DA4-8944-0C9AC5B72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This course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CBB856-4FE1-4F6F-98C3-6EAD4FAA08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GB" dirty="0"/>
              <a:t>5 week Introduction of some key, useful PR analytical techniques</a:t>
            </a:r>
          </a:p>
          <a:p>
            <a:pPr>
              <a:lnSpc>
                <a:spcPct val="120000"/>
              </a:lnSpc>
            </a:pPr>
            <a:r>
              <a:rPr lang="en-GB" dirty="0"/>
              <a:t>Previously (before I joined Imperial), the PR component of this course was also applied to CV</a:t>
            </a:r>
          </a:p>
          <a:p>
            <a:pPr>
              <a:lnSpc>
                <a:spcPct val="120000"/>
              </a:lnSpc>
            </a:pPr>
            <a:r>
              <a:rPr lang="en-GB" dirty="0"/>
              <a:t>Instead, I approach the course in a non-CV specific manner</a:t>
            </a:r>
          </a:p>
          <a:p>
            <a:pPr>
              <a:lnSpc>
                <a:spcPct val="120000"/>
              </a:lnSpc>
            </a:pPr>
            <a:r>
              <a:rPr lang="en-GB" dirty="0"/>
              <a:t>This is also to expose you to different types of data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0B1CA0-3036-4013-8C64-439A734E68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Pattern Recognition – Lecture 1 – Ad Spiers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B75CC2-2F96-4DF5-976F-13EF72BEC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90424-CDFB-4D1B-9396-B44913C8B5E8}" type="slidenum">
              <a:rPr lang="en-GB" smtClean="0"/>
              <a:t>13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69475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58BCB0-40D8-4FA1-8871-148976C017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This Course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690C80-63E8-45C2-80C1-5E3B6282BC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549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We’ll be considering </a:t>
            </a:r>
            <a:r>
              <a:rPr lang="en-GB" b="1" dirty="0"/>
              <a:t>non-visual data</a:t>
            </a:r>
          </a:p>
          <a:p>
            <a:endParaRPr lang="en-GB" b="1" dirty="0"/>
          </a:p>
          <a:p>
            <a:r>
              <a:rPr lang="en-GB" dirty="0"/>
              <a:t>As may be used in robotics and human motion capture / analysis</a:t>
            </a:r>
          </a:p>
          <a:p>
            <a:endParaRPr lang="en-GB" dirty="0"/>
          </a:p>
          <a:p>
            <a:r>
              <a:rPr lang="en-GB" dirty="0"/>
              <a:t>These topics reflects my own research interests and expertise</a:t>
            </a:r>
          </a:p>
          <a:p>
            <a:pPr lvl="1"/>
            <a:r>
              <a:rPr lang="en-GB" dirty="0">
                <a:hlinkClick r:id="rId2"/>
              </a:rPr>
              <a:t>www.imperial.ac.uk/people/a.spiers</a:t>
            </a:r>
            <a:endParaRPr lang="en-GB" dirty="0"/>
          </a:p>
          <a:p>
            <a:pPr lvl="1"/>
            <a:r>
              <a:rPr lang="en-GB" dirty="0">
                <a:hlinkClick r:id="rId3"/>
              </a:rPr>
              <a:t>www.imperial.ac.uk/manipulation-touch</a:t>
            </a:r>
            <a:r>
              <a:rPr lang="en-GB" dirty="0"/>
              <a:t> </a:t>
            </a:r>
          </a:p>
          <a:p>
            <a:endParaRPr lang="en-GB" dirty="0"/>
          </a:p>
          <a:p>
            <a:r>
              <a:rPr lang="en-GB" dirty="0"/>
              <a:t>Assessment will be by coursework</a:t>
            </a:r>
          </a:p>
          <a:p>
            <a:pPr lvl="1"/>
            <a:r>
              <a:rPr lang="en-GB" dirty="0"/>
              <a:t>To be discussed at the end of this lecture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9BD631-C7ED-41F8-ABC8-3DF96FFD76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Pattern Recognition – Lecture 1 – Ad Spiers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044811-E6A0-4134-B81E-92EE6AA4C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90424-CDFB-4D1B-9396-B44913C8B5E8}" type="slidenum">
              <a:rPr lang="en-GB" smtClean="0"/>
              <a:t>14</a:t>
            </a:fld>
            <a:endParaRPr lang="en-GB" dirty="0"/>
          </a:p>
        </p:txBody>
      </p:sp>
      <p:pic>
        <p:nvPicPr>
          <p:cNvPr id="9" name="Picture 8" descr="Logo, company name&#10;&#10;Description automatically generated">
            <a:extLst>
              <a:ext uri="{FF2B5EF4-FFF2-40B4-BE49-F238E27FC236}">
                <a16:creationId xmlns:a16="http://schemas.microsoft.com/office/drawing/2014/main" id="{D93E934A-7FBD-4188-971F-371F6B9E9F6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71" t="17012" r="21171" b="17012"/>
          <a:stretch/>
        </p:blipFill>
        <p:spPr>
          <a:xfrm>
            <a:off x="8757955" y="4901824"/>
            <a:ext cx="3434044" cy="1956176"/>
          </a:xfrm>
          <a:prstGeom prst="rect">
            <a:avLst/>
          </a:prstGeom>
        </p:spPr>
      </p:pic>
      <p:pic>
        <p:nvPicPr>
          <p:cNvPr id="7" name="Picture 6" descr="A picture containing red, indoor, tool&#10;&#10;Description automatically generated">
            <a:extLst>
              <a:ext uri="{FF2B5EF4-FFF2-40B4-BE49-F238E27FC236}">
                <a16:creationId xmlns:a16="http://schemas.microsoft.com/office/drawing/2014/main" id="{D3E374ED-9D73-90A3-6CF3-D81A6AD272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4308" y="0"/>
            <a:ext cx="3137691" cy="2572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618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6A0F5-B1E2-45EA-8AE2-998004E5C6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15737"/>
            <a:ext cx="10515600" cy="1325563"/>
          </a:xfrm>
        </p:spPr>
        <p:txBody>
          <a:bodyPr/>
          <a:lstStyle/>
          <a:p>
            <a:pPr algn="ctr"/>
            <a:r>
              <a:rPr lang="en-GB" dirty="0"/>
              <a:t>Dimensionality Reduction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DA3FF9-DA53-4CFF-84CA-75C46620A5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Pattern Recognition – Lecture 1 – Ad Spiers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9D7BE5-64EA-4DED-92D0-628937494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90424-CDFB-4D1B-9396-B44913C8B5E8}" type="slidenum">
              <a:rPr lang="en-GB" smtClean="0"/>
              <a:t>15</a:t>
            </a:fld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1041C5-535F-423D-97CF-5D5B946422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5" t="-1" r="-1" b="68375"/>
          <a:stretch/>
        </p:blipFill>
        <p:spPr>
          <a:xfrm>
            <a:off x="1452373" y="1012362"/>
            <a:ext cx="9287254" cy="16033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AC71BD4-3EC9-4620-BEB7-4C14CEF74C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5" t="-1" r="-1" b="68375"/>
          <a:stretch/>
        </p:blipFill>
        <p:spPr>
          <a:xfrm flipV="1">
            <a:off x="1452373" y="3941300"/>
            <a:ext cx="9287254" cy="160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078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2767E0-41D8-4DA2-8CC9-322DD323D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Dimensionality Reduction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30BE02-F593-4B27-8C88-8CD21658F6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As engineers, scientists and analysts, we often find ourselves trying to understand data that exists in many dimensions</a:t>
            </a:r>
          </a:p>
          <a:p>
            <a:pPr lvl="1"/>
            <a:r>
              <a:rPr lang="en-GB" dirty="0"/>
              <a:t>i.e. There are many variables involved</a:t>
            </a:r>
          </a:p>
          <a:p>
            <a:endParaRPr lang="en-GB" dirty="0"/>
          </a:p>
          <a:p>
            <a:r>
              <a:rPr lang="en-GB" dirty="0"/>
              <a:t>Let’s say we have built some </a:t>
            </a:r>
            <a:r>
              <a:rPr lang="en-GB" b="1" dirty="0"/>
              <a:t>new interactive technology </a:t>
            </a:r>
          </a:p>
          <a:p>
            <a:pPr lvl="1"/>
            <a:r>
              <a:rPr lang="en-GB" dirty="0"/>
              <a:t>We are trying to work out how effective it is via human trials</a:t>
            </a:r>
          </a:p>
          <a:p>
            <a:pPr lvl="1"/>
            <a:endParaRPr lang="en-GB" dirty="0"/>
          </a:p>
          <a:p>
            <a:r>
              <a:rPr lang="en-GB" dirty="0"/>
              <a:t>Let’s say our technology is an </a:t>
            </a:r>
            <a:r>
              <a:rPr lang="en-GB" b="1" dirty="0"/>
              <a:t>exoskeleton </a:t>
            </a:r>
            <a:r>
              <a:rPr lang="en-GB" dirty="0"/>
              <a:t>designed to help people carry heavy weights</a:t>
            </a:r>
          </a:p>
          <a:p>
            <a:pPr lvl="1"/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389758-8E29-415E-B246-1A42A75303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Pattern Recognition – Lecture 1 – Ad Spiers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407418-2031-432D-8AF3-6408C82832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90424-CDFB-4D1B-9396-B44913C8B5E8}" type="slidenum">
              <a:rPr lang="en-GB" smtClean="0"/>
              <a:t>16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31075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24774-D719-4854-A440-00559891AB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Exoskeleton Example</a:t>
            </a:r>
          </a:p>
        </p:txBody>
      </p:sp>
      <p:pic>
        <p:nvPicPr>
          <p:cNvPr id="6" name="Online Media 5" title="Robot suit HALالبدلة الآلية تمكنك من رفع الاوزان الثقيلة جدا">
            <a:hlinkClick r:id="" action="ppaction://media"/>
            <a:extLst>
              <a:ext uri="{FF2B5EF4-FFF2-40B4-BE49-F238E27FC236}">
                <a16:creationId xmlns:a16="http://schemas.microsoft.com/office/drawing/2014/main" id="{C4E2557A-AC68-4B59-8092-21124A5EE54F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3195638" y="1825625"/>
            <a:ext cx="5802312" cy="435133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F4DA8E-CAF1-4EA2-98D1-FCB0577126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Pattern Recognition – Lecture 1 – Ad Spiers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BD0B7F-D1CA-4738-9601-D0F86E230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90424-CDFB-4D1B-9396-B44913C8B5E8}" type="slidenum">
              <a:rPr lang="en-GB" smtClean="0"/>
              <a:t>17</a:t>
            </a:fld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32154A-D8E4-4EA0-AE35-6ADA424B1964}"/>
              </a:ext>
            </a:extLst>
          </p:cNvPr>
          <p:cNvSpPr txBox="1"/>
          <p:nvPr/>
        </p:nvSpPr>
        <p:spPr>
          <a:xfrm>
            <a:off x="9409375" y="5837295"/>
            <a:ext cx="254541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900" dirty="0">
                <a:hlinkClick r:id="rId4"/>
              </a:rPr>
              <a:t>https://www.cyberdyne.jp/english/products/HAL/</a:t>
            </a:r>
            <a:r>
              <a:rPr lang="en-GB" sz="9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69177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2767E0-41D8-4DA2-8CC9-322DD323D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30BE02-F593-4B27-8C88-8CD21658F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9408"/>
            <a:ext cx="7900686" cy="4351338"/>
          </a:xfrm>
        </p:spPr>
        <p:txBody>
          <a:bodyPr/>
          <a:lstStyle/>
          <a:p>
            <a:r>
              <a:rPr lang="en-GB" dirty="0"/>
              <a:t>We want to see how well the exoskeleton </a:t>
            </a:r>
            <a:r>
              <a:rPr lang="en-GB" b="1" dirty="0"/>
              <a:t>actuators</a:t>
            </a:r>
            <a:r>
              <a:rPr lang="en-GB" dirty="0"/>
              <a:t> cope with different users, who may move at different speeds </a:t>
            </a:r>
          </a:p>
          <a:p>
            <a:r>
              <a:rPr lang="en-GB" dirty="0"/>
              <a:t>So, we measure the </a:t>
            </a:r>
            <a:r>
              <a:rPr lang="en-GB" b="1" dirty="0"/>
              <a:t>torque </a:t>
            </a:r>
            <a:r>
              <a:rPr lang="en-GB" dirty="0"/>
              <a:t>and </a:t>
            </a:r>
            <a:r>
              <a:rPr lang="en-GB" b="1" dirty="0"/>
              <a:t>acceleration </a:t>
            </a:r>
            <a:r>
              <a:rPr lang="en-GB" dirty="0"/>
              <a:t>at each actuator during carrying experiments with 12 people.</a:t>
            </a:r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389758-8E29-415E-B246-1A42A75303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Pattern Recognition – Lecture 1 – Ad Spiers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407418-2031-432D-8AF3-6408C82832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90424-CDFB-4D1B-9396-B44913C8B5E8}" type="slidenum">
              <a:rPr lang="en-GB" smtClean="0"/>
              <a:t>18</a:t>
            </a:fld>
            <a:endParaRPr lang="en-GB" dirty="0"/>
          </a:p>
        </p:txBody>
      </p:sp>
      <p:pic>
        <p:nvPicPr>
          <p:cNvPr id="5122" name="Picture 2" descr="Image result for HAL exoskeleton">
            <a:extLst>
              <a:ext uri="{FF2B5EF4-FFF2-40B4-BE49-F238E27FC236}">
                <a16:creationId xmlns:a16="http://schemas.microsoft.com/office/drawing/2014/main" id="{C09747D3-C944-41BB-B5F6-B52BACE867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6673" y="1261609"/>
            <a:ext cx="24384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9BB0B5D-4E7F-4FAE-A981-96751B2D79AA}"/>
              </a:ext>
            </a:extLst>
          </p:cNvPr>
          <p:cNvSpPr txBox="1"/>
          <p:nvPr/>
        </p:nvSpPr>
        <p:spPr>
          <a:xfrm>
            <a:off x="9862239" y="6005564"/>
            <a:ext cx="1727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HAL Exoskeleton</a:t>
            </a:r>
          </a:p>
        </p:txBody>
      </p:sp>
      <p:pic>
        <p:nvPicPr>
          <p:cNvPr id="6146" name="Picture 2" descr="Image result for robot actuator pancake">
            <a:extLst>
              <a:ext uri="{FF2B5EF4-FFF2-40B4-BE49-F238E27FC236}">
                <a16:creationId xmlns:a16="http://schemas.microsoft.com/office/drawing/2014/main" id="{F0B6DDEF-37D2-485D-9232-513D6B4A7F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9095" y="4198374"/>
            <a:ext cx="2496125" cy="2072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1531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2767E0-41D8-4DA2-8CC9-322DD323D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30BE02-F593-4B27-8C88-8CD21658F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900686" cy="4351338"/>
          </a:xfrm>
        </p:spPr>
        <p:txBody>
          <a:bodyPr/>
          <a:lstStyle/>
          <a:p>
            <a:r>
              <a:rPr lang="en-GB" dirty="0"/>
              <a:t>Let’s look at the data for one actuator</a:t>
            </a:r>
          </a:p>
          <a:p>
            <a:pPr lvl="1"/>
            <a:r>
              <a:rPr lang="en-GB" dirty="0"/>
              <a:t>Say, a shoulder actuator</a:t>
            </a:r>
          </a:p>
          <a:p>
            <a:r>
              <a:rPr lang="en-GB" dirty="0"/>
              <a:t>There are 2 variables</a:t>
            </a:r>
          </a:p>
          <a:p>
            <a:r>
              <a:rPr lang="en-GB" dirty="0"/>
              <a:t>It is easy to plot this on an XY scatter plot and look for trends</a:t>
            </a:r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389758-8E29-415E-B246-1A42A75303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Pattern Recognition – Lecture 1 – Ad Spiers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407418-2031-432D-8AF3-6408C82832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90424-CDFB-4D1B-9396-B44913C8B5E8}" type="slidenum">
              <a:rPr lang="en-GB" smtClean="0"/>
              <a:t>19</a:t>
            </a:fld>
            <a:endParaRPr lang="en-GB" dirty="0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54143271-E5F6-4454-B4C1-51CA11F050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0532208"/>
              </p:ext>
            </p:extLst>
          </p:nvPr>
        </p:nvGraphicFramePr>
        <p:xfrm>
          <a:off x="3474259" y="4143217"/>
          <a:ext cx="5412129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4043">
                  <a:extLst>
                    <a:ext uri="{9D8B030D-6E8A-4147-A177-3AD203B41FA5}">
                      <a16:colId xmlns:a16="http://schemas.microsoft.com/office/drawing/2014/main" val="2438296208"/>
                    </a:ext>
                  </a:extLst>
                </a:gridCol>
                <a:gridCol w="1536217">
                  <a:extLst>
                    <a:ext uri="{9D8B030D-6E8A-4147-A177-3AD203B41FA5}">
                      <a16:colId xmlns:a16="http://schemas.microsoft.com/office/drawing/2014/main" val="3336861958"/>
                    </a:ext>
                  </a:extLst>
                </a:gridCol>
                <a:gridCol w="2071869">
                  <a:extLst>
                    <a:ext uri="{9D8B030D-6E8A-4147-A177-3AD203B41FA5}">
                      <a16:colId xmlns:a16="http://schemas.microsoft.com/office/drawing/2014/main" val="1107861207"/>
                    </a:ext>
                  </a:extLst>
                </a:gridCol>
              </a:tblGrid>
              <a:tr h="141382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Participant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Shoulder Flex Torque (Nm)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/>
                        <a:t>Shoulder Flex Accel (</a:t>
                      </a:r>
                      <a:r>
                        <a:rPr lang="en-GB" sz="1800" b="1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rad/s</a:t>
                      </a:r>
                      <a:r>
                        <a:rPr lang="en-GB" sz="1800" b="1" i="0" kern="1200" baseline="300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en-GB" b="1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55725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P1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03546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P2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039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10893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P12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6166066"/>
                  </a:ext>
                </a:extLst>
              </a:tr>
            </a:tbl>
          </a:graphicData>
        </a:graphic>
      </p:graphicFrame>
      <p:pic>
        <p:nvPicPr>
          <p:cNvPr id="5122" name="Picture 2" descr="Image result for HAL exoskeleton">
            <a:extLst>
              <a:ext uri="{FF2B5EF4-FFF2-40B4-BE49-F238E27FC236}">
                <a16:creationId xmlns:a16="http://schemas.microsoft.com/office/drawing/2014/main" id="{C09747D3-C944-41BB-B5F6-B52BACE867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6673" y="1261609"/>
            <a:ext cx="24384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0691715C-4C27-402A-9DD7-7AA29FA66698}"/>
              </a:ext>
            </a:extLst>
          </p:cNvPr>
          <p:cNvSpPr/>
          <p:nvPr/>
        </p:nvSpPr>
        <p:spPr>
          <a:xfrm rot="5912069">
            <a:off x="10716617" y="766209"/>
            <a:ext cx="1291229" cy="643439"/>
          </a:xfrm>
          <a:prstGeom prst="rightArrow">
            <a:avLst>
              <a:gd name="adj1" fmla="val 50000"/>
              <a:gd name="adj2" fmla="val 98122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9" name="Picture 2" descr="Image result for curse of dimensionality">
            <a:extLst>
              <a:ext uri="{FF2B5EF4-FFF2-40B4-BE49-F238E27FC236}">
                <a16:creationId xmlns:a16="http://schemas.microsoft.com/office/drawing/2014/main" id="{A2BDCFBD-7544-494A-BA83-C86008699F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84" t="8908" r="36509" b="28130"/>
          <a:stretch/>
        </p:blipFill>
        <p:spPr bwMode="auto">
          <a:xfrm>
            <a:off x="600668" y="4684703"/>
            <a:ext cx="2413572" cy="1671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034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4E3655-15E2-4997-2618-3EBC8EDB3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1418A9-A29E-DC3E-2333-A34E24552F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0" i="0" dirty="0">
                <a:effectLst/>
                <a:latin typeface="Arial" panose="020B0604020202020204" pitchFamily="34" charset="0"/>
              </a:rPr>
              <a:t>To introduce the fundamental concepts, theories and algorithms in </a:t>
            </a:r>
            <a:r>
              <a:rPr lang="en-GB" b="1" i="0" dirty="0">
                <a:effectLst/>
                <a:latin typeface="Arial" panose="020B0604020202020204" pitchFamily="34" charset="0"/>
              </a:rPr>
              <a:t>computer vision </a:t>
            </a:r>
            <a:r>
              <a:rPr lang="en-GB" b="0" i="0" dirty="0">
                <a:effectLst/>
                <a:latin typeface="Arial" panose="020B0604020202020204" pitchFamily="34" charset="0"/>
              </a:rPr>
              <a:t>and </a:t>
            </a:r>
            <a:r>
              <a:rPr lang="en-GB" b="1" i="0" dirty="0">
                <a:effectLst/>
                <a:latin typeface="Arial" panose="020B0604020202020204" pitchFamily="34" charset="0"/>
              </a:rPr>
              <a:t>pattern recognition </a:t>
            </a:r>
            <a:r>
              <a:rPr lang="en-GB" b="0" i="0" dirty="0">
                <a:effectLst/>
                <a:latin typeface="Arial" panose="020B0604020202020204" pitchFamily="34" charset="0"/>
              </a:rPr>
              <a:t>with applications in robotics.</a:t>
            </a:r>
          </a:p>
          <a:p>
            <a:endParaRPr lang="en-GB" b="0" i="0" dirty="0">
              <a:effectLst/>
              <a:latin typeface="Arial" panose="020B0604020202020204" pitchFamily="34" charset="0"/>
            </a:endParaRPr>
          </a:p>
          <a:p>
            <a:r>
              <a:rPr lang="en-GB" b="0" i="0" dirty="0">
                <a:effectLst/>
                <a:latin typeface="Arial" panose="020B0604020202020204" pitchFamily="34" charset="0"/>
              </a:rPr>
              <a:t>To give an opportunity to do a practical project in CV &amp; PR</a:t>
            </a:r>
          </a:p>
          <a:p>
            <a:endParaRPr lang="en-GB" b="0" i="0" dirty="0">
              <a:effectLst/>
              <a:latin typeface="Arial" panose="020B0604020202020204" pitchFamily="34" charset="0"/>
            </a:endParaRPr>
          </a:p>
          <a:p>
            <a:r>
              <a:rPr lang="en-GB" b="0" i="0" dirty="0">
                <a:effectLst/>
                <a:latin typeface="Arial" panose="020B0604020202020204" pitchFamily="34" charset="0"/>
              </a:rPr>
              <a:t>Part of a course on machine learning and related topics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7BA568-3009-726D-8FB6-B75F5C3475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Pattern Recognition – Lecture 1 – Ad Spiers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323BA1-1BC9-9056-BBD9-7AE6CB85FA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90424-CDFB-4D1B-9396-B44913C8B5E8}" type="slidenum">
              <a:rPr lang="en-GB" smtClean="0"/>
              <a:t>2</a:t>
            </a:fld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232241D-1676-D9E6-49F9-F5B593E30147}"/>
              </a:ext>
            </a:extLst>
          </p:cNvPr>
          <p:cNvSpPr/>
          <p:nvPr/>
        </p:nvSpPr>
        <p:spPr>
          <a:xfrm>
            <a:off x="4656667" y="6409267"/>
            <a:ext cx="2772833" cy="2759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9216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2767E0-41D8-4DA2-8CC9-322DD323D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30BE02-F593-4B27-8C88-8CD21658F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8745"/>
            <a:ext cx="7900686" cy="4351338"/>
          </a:xfrm>
        </p:spPr>
        <p:txBody>
          <a:bodyPr/>
          <a:lstStyle/>
          <a:p>
            <a:r>
              <a:rPr lang="en-GB" dirty="0"/>
              <a:t>However, if we want to look at the shoulder and elbow together, we end up with </a:t>
            </a:r>
            <a:r>
              <a:rPr lang="en-GB" b="1" dirty="0"/>
              <a:t>4D</a:t>
            </a:r>
            <a:r>
              <a:rPr lang="en-GB" dirty="0"/>
              <a:t> data</a:t>
            </a:r>
          </a:p>
          <a:p>
            <a:r>
              <a:rPr lang="en-GB" dirty="0"/>
              <a:t>We can only plot data up to 3D, so what do we do?</a:t>
            </a:r>
          </a:p>
          <a:p>
            <a:r>
              <a:rPr lang="en-GB" dirty="0"/>
              <a:t>What if we want to analyse all the joints? </a:t>
            </a:r>
          </a:p>
          <a:p>
            <a:pPr lvl="1"/>
            <a:r>
              <a:rPr lang="en-GB" dirty="0"/>
              <a:t>We’ll get 16-Dimensional data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389758-8E29-415E-B246-1A42A75303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Pattern Recognition – Lecture 1 – Ad Spiers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407418-2031-432D-8AF3-6408C82832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90424-CDFB-4D1B-9396-B44913C8B5E8}" type="slidenum">
              <a:rPr lang="en-GB" smtClean="0"/>
              <a:t>20</a:t>
            </a:fld>
            <a:endParaRPr lang="en-GB" dirty="0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54143271-E5F6-4454-B4C1-51CA11F050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6887600"/>
              </p:ext>
            </p:extLst>
          </p:nvPr>
        </p:nvGraphicFramePr>
        <p:xfrm>
          <a:off x="838200" y="4232910"/>
          <a:ext cx="8128000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2438296208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336861958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107861207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600133806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110090175"/>
                    </a:ext>
                  </a:extLst>
                </a:gridCol>
              </a:tblGrid>
              <a:tr h="141382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Participant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Shoulder Flex Torque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Shoulder Flex Acceleration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Elbow Flex Torque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Elbow Flex Acceleration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55725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P1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03546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P2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039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10893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PN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6166066"/>
                  </a:ext>
                </a:extLst>
              </a:tr>
            </a:tbl>
          </a:graphicData>
        </a:graphic>
      </p:graphicFrame>
      <p:pic>
        <p:nvPicPr>
          <p:cNvPr id="5122" name="Picture 2" descr="Image result for HAL exoskeleton">
            <a:extLst>
              <a:ext uri="{FF2B5EF4-FFF2-40B4-BE49-F238E27FC236}">
                <a16:creationId xmlns:a16="http://schemas.microsoft.com/office/drawing/2014/main" id="{C09747D3-C944-41BB-B5F6-B52BACE867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6673" y="1261609"/>
            <a:ext cx="24384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20BDF803-2A4F-43FF-8854-611144AC598F}"/>
              </a:ext>
            </a:extLst>
          </p:cNvPr>
          <p:cNvSpPr/>
          <p:nvPr/>
        </p:nvSpPr>
        <p:spPr>
          <a:xfrm rot="5912069">
            <a:off x="10716617" y="766209"/>
            <a:ext cx="1291229" cy="643439"/>
          </a:xfrm>
          <a:prstGeom prst="rightArrow">
            <a:avLst>
              <a:gd name="adj1" fmla="val 50000"/>
              <a:gd name="adj2" fmla="val 98122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DAAE7B7F-2C59-4C98-912D-278B850F7F43}"/>
              </a:ext>
            </a:extLst>
          </p:cNvPr>
          <p:cNvSpPr/>
          <p:nvPr/>
        </p:nvSpPr>
        <p:spPr>
          <a:xfrm rot="13590544">
            <a:off x="10868646" y="3038706"/>
            <a:ext cx="1291229" cy="643439"/>
          </a:xfrm>
          <a:prstGeom prst="rightArrow">
            <a:avLst>
              <a:gd name="adj1" fmla="val 50000"/>
              <a:gd name="adj2" fmla="val 98122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05034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F20518A-8296-470D-864C-35A8B46FB35A}"/>
              </a:ext>
            </a:extLst>
          </p:cNvPr>
          <p:cNvSpPr/>
          <p:nvPr/>
        </p:nvSpPr>
        <p:spPr>
          <a:xfrm>
            <a:off x="1958992" y="2751382"/>
            <a:ext cx="7872832" cy="3241040"/>
          </a:xfrm>
          <a:prstGeom prst="roundRect">
            <a:avLst/>
          </a:prstGeom>
          <a:gradFill flip="none" rotWithShape="1">
            <a:gsLst>
              <a:gs pos="0">
                <a:schemeClr val="accent2">
                  <a:tint val="66000"/>
                  <a:satMod val="160000"/>
                </a:schemeClr>
              </a:gs>
              <a:gs pos="50000">
                <a:schemeClr val="accent2">
                  <a:tint val="44500"/>
                  <a:satMod val="160000"/>
                </a:schemeClr>
              </a:gs>
              <a:gs pos="100000">
                <a:schemeClr val="accent2">
                  <a:tint val="23500"/>
                  <a:satMod val="160000"/>
                </a:schemeClr>
              </a:gs>
            </a:gsLst>
            <a:lin ang="5400000" scaled="1"/>
            <a:tileRect/>
          </a:gra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lvl="1" indent="0" algn="ctr">
              <a:buNone/>
            </a:pPr>
            <a:r>
              <a:rPr lang="en-GB" sz="3200" b="1" dirty="0">
                <a:solidFill>
                  <a:schemeClr val="tx1"/>
                </a:solidFill>
              </a:rPr>
              <a:t>Reduce Data Dimensions </a:t>
            </a:r>
            <a:br>
              <a:rPr lang="en-GB" sz="3200" b="1" dirty="0">
                <a:solidFill>
                  <a:schemeClr val="tx1"/>
                </a:solidFill>
              </a:rPr>
            </a:br>
            <a:r>
              <a:rPr lang="en-GB" sz="3200" dirty="0">
                <a:solidFill>
                  <a:schemeClr val="tx1"/>
                </a:solidFill>
              </a:rPr>
              <a:t>(to 3D or less)</a:t>
            </a:r>
          </a:p>
          <a:p>
            <a:pPr marL="457200" lvl="1" indent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3200" dirty="0">
                <a:solidFill>
                  <a:schemeClr val="tx1"/>
                </a:solidFill>
              </a:rPr>
              <a:t>- and -</a:t>
            </a:r>
          </a:p>
          <a:p>
            <a:pPr marL="457200" lvl="1" indent="0" algn="ctr">
              <a:buNone/>
            </a:pPr>
            <a:r>
              <a:rPr lang="en-GB" sz="3200" b="1" dirty="0">
                <a:solidFill>
                  <a:schemeClr val="tx1"/>
                </a:solidFill>
              </a:rPr>
              <a:t>Preserve Data Structure </a:t>
            </a:r>
            <a:br>
              <a:rPr lang="en-GB" sz="3200" dirty="0">
                <a:solidFill>
                  <a:schemeClr val="tx1"/>
                </a:solidFill>
              </a:rPr>
            </a:br>
            <a:r>
              <a:rPr lang="en-GB" sz="3200" dirty="0">
                <a:solidFill>
                  <a:schemeClr val="tx1"/>
                </a:solidFill>
              </a:rPr>
              <a:t>(the relationships between observations)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FA37D0-FCF3-4D99-98A0-46C037F034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246" y="352987"/>
            <a:ext cx="10515600" cy="1325563"/>
          </a:xfrm>
        </p:spPr>
        <p:txBody>
          <a:bodyPr/>
          <a:lstStyle/>
          <a:p>
            <a:r>
              <a:rPr lang="en-GB" dirty="0"/>
              <a:t>Dimensionality Reduction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D1A9A2-F2F4-4D5E-85A2-E5BF6E238A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2246" y="1813487"/>
            <a:ext cx="10515600" cy="711228"/>
          </a:xfrm>
        </p:spPr>
        <p:txBody>
          <a:bodyPr/>
          <a:lstStyle/>
          <a:p>
            <a:r>
              <a:rPr lang="en-GB" dirty="0"/>
              <a:t>To visualise the data (and increase interpretability) we need to </a:t>
            </a:r>
          </a:p>
          <a:p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DBC17C-6403-4D81-86A3-69EE393DD7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42646" y="6344212"/>
            <a:ext cx="4114800" cy="365125"/>
          </a:xfrm>
        </p:spPr>
        <p:txBody>
          <a:bodyPr/>
          <a:lstStyle/>
          <a:p>
            <a:r>
              <a:rPr lang="en-GB" dirty="0"/>
              <a:t>Pattern Recognition – Lecture 1 – Ad Spiers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0AF02B-5644-4273-B24E-941F2398A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81806" y="6307921"/>
            <a:ext cx="2743200" cy="365125"/>
          </a:xfrm>
        </p:spPr>
        <p:txBody>
          <a:bodyPr/>
          <a:lstStyle/>
          <a:p>
            <a:fld id="{4C390424-CDFB-4D1B-9396-B44913C8B5E8}" type="slidenum">
              <a:rPr lang="en-GB" smtClean="0"/>
              <a:t>21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85104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D649CC-49AB-4CD9-9CBB-FC61F1746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Dimensionality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AAB50F-D5FA-412C-8623-65AA0DE7CA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Some problems can contain </a:t>
            </a:r>
            <a:r>
              <a:rPr lang="en-GB" b="1" dirty="0"/>
              <a:t>tens </a:t>
            </a:r>
            <a:r>
              <a:rPr lang="en-GB" dirty="0"/>
              <a:t>or </a:t>
            </a:r>
            <a:r>
              <a:rPr lang="en-GB" b="1" dirty="0"/>
              <a:t>hundreds</a:t>
            </a:r>
            <a:r>
              <a:rPr lang="en-GB" dirty="0"/>
              <a:t> of features</a:t>
            </a:r>
          </a:p>
          <a:p>
            <a:r>
              <a:rPr lang="en-GB" dirty="0"/>
              <a:t>It is unlikely that each feature is equally useful for </a:t>
            </a:r>
            <a:r>
              <a:rPr lang="en-GB" b="1" dirty="0"/>
              <a:t>discrimination</a:t>
            </a:r>
            <a:r>
              <a:rPr lang="en-GB" dirty="0"/>
              <a:t> / </a:t>
            </a:r>
            <a:r>
              <a:rPr lang="en-GB" b="1" dirty="0"/>
              <a:t>categorisation</a:t>
            </a:r>
          </a:p>
          <a:p>
            <a:r>
              <a:rPr lang="en-GB" dirty="0"/>
              <a:t>Classification accuracy is often not directly proportional to dimensionality</a:t>
            </a:r>
          </a:p>
          <a:p>
            <a:pPr lvl="1"/>
            <a:r>
              <a:rPr lang="en-GB" dirty="0"/>
              <a:t>So we could get very similar (or even the same) classification results with less lower dimensions.</a:t>
            </a:r>
          </a:p>
          <a:p>
            <a:r>
              <a:rPr lang="en-GB" dirty="0"/>
              <a:t>Lower dimensionality also reduces computational demands and makes it possible to visualise the data </a:t>
            </a:r>
          </a:p>
          <a:p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9F2EA0-1E15-4432-9949-58FF7652F9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Pattern Recognition – Lecture 1 – Ad Spiers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B1D3FE-A807-403C-8293-67CC115B1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90424-CDFB-4D1B-9396-B44913C8B5E8}" type="slidenum">
              <a:rPr lang="en-GB" smtClean="0"/>
              <a:t>22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19198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9F412F-20A3-415D-B9D5-E68233CD01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‘The Curse Of Dimensionality’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5A1BC3-C9E4-4557-B43F-3A5A5C5B98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416040" cy="4351338"/>
          </a:xfrm>
        </p:spPr>
        <p:txBody>
          <a:bodyPr>
            <a:normAutofit/>
          </a:bodyPr>
          <a:lstStyle/>
          <a:p>
            <a:r>
              <a:rPr lang="en-GB" dirty="0"/>
              <a:t>As dimensions increases, volume of space also increases</a:t>
            </a:r>
          </a:p>
          <a:p>
            <a:r>
              <a:rPr lang="en-GB" dirty="0"/>
              <a:t>Datapoints becomes sparse (further from each other)</a:t>
            </a:r>
          </a:p>
          <a:p>
            <a:r>
              <a:rPr lang="en-GB" dirty="0"/>
              <a:t>To achieve statistical significance with techniques we require similarity and density</a:t>
            </a:r>
          </a:p>
          <a:p>
            <a:r>
              <a:rPr lang="en-GB" dirty="0"/>
              <a:t>Techniques in PR and ML start to break down (e.g. K-NN, which we’ll cover later)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1EE16A-4104-4B9E-AFAF-5D261F2FA4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Pattern Recognition – Lecture 1 – Ad Spiers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4849E2-4BDA-440A-99D9-D72F5163E3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90424-CDFB-4D1B-9396-B44913C8B5E8}" type="slidenum">
              <a:rPr lang="en-GB" smtClean="0"/>
              <a:t>23</a:t>
            </a:fld>
            <a:endParaRPr lang="en-GB" dirty="0"/>
          </a:p>
        </p:txBody>
      </p:sp>
      <p:pic>
        <p:nvPicPr>
          <p:cNvPr id="3076" name="Picture 4" descr="Image result for the curse vintage horror">
            <a:extLst>
              <a:ext uri="{FF2B5EF4-FFF2-40B4-BE49-F238E27FC236}">
                <a16:creationId xmlns:a16="http://schemas.microsoft.com/office/drawing/2014/main" id="{32DB9621-F343-42FA-8C44-EC0296E1E2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3466" y="775811"/>
            <a:ext cx="3907494" cy="5306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AFB388A-2337-4294-BBED-03BB4D709A0D}"/>
              </a:ext>
            </a:extLst>
          </p:cNvPr>
          <p:cNvSpPr txBox="1"/>
          <p:nvPr/>
        </p:nvSpPr>
        <p:spPr>
          <a:xfrm rot="21047657">
            <a:off x="8196395" y="1367523"/>
            <a:ext cx="1351652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dirty="0"/>
              <a:t>Highly</a:t>
            </a:r>
            <a:br>
              <a:rPr lang="en-GB" dirty="0"/>
            </a:br>
            <a:r>
              <a:rPr lang="en-GB" dirty="0"/>
              <a:t>Dimensional</a:t>
            </a:r>
          </a:p>
        </p:txBody>
      </p:sp>
    </p:spTree>
    <p:extLst>
      <p:ext uri="{BB962C8B-B14F-4D97-AF65-F5344CB8AC3E}">
        <p14:creationId xmlns:p14="http://schemas.microsoft.com/office/powerpoint/2010/main" val="2568295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9F412F-20A3-415D-B9D5-E68233CD01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‘The Curse Of Dimensionality’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5A1BC3-C9E4-4557-B43F-3A5A5C5B98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416040" cy="4351338"/>
          </a:xfrm>
        </p:spPr>
        <p:txBody>
          <a:bodyPr>
            <a:normAutofit/>
          </a:bodyPr>
          <a:lstStyle/>
          <a:p>
            <a:r>
              <a:rPr lang="en-GB" dirty="0"/>
              <a:t>As dimensions increases, volume of space also increases</a:t>
            </a:r>
          </a:p>
          <a:p>
            <a:r>
              <a:rPr lang="en-GB" dirty="0"/>
              <a:t>Datapoints becomes sparse (further from each other)</a:t>
            </a:r>
          </a:p>
          <a:p>
            <a:r>
              <a:rPr lang="en-GB" dirty="0"/>
              <a:t>To achieve statistical significance with techniques we require similarity and density</a:t>
            </a:r>
          </a:p>
          <a:p>
            <a:r>
              <a:rPr lang="en-GB" dirty="0"/>
              <a:t>Techniques in PR and ML start to break down (e.g. K-NN, which we’ll cover later)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1EE16A-4104-4B9E-AFAF-5D261F2FA4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Pattern Recognition – Lecture 1 – Ad Spiers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4849E2-4BDA-440A-99D9-D72F5163E3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90424-CDFB-4D1B-9396-B44913C8B5E8}" type="slidenum">
              <a:rPr lang="en-GB" smtClean="0"/>
              <a:t>24</a:t>
            </a:fld>
            <a:endParaRPr lang="en-GB" dirty="0"/>
          </a:p>
        </p:txBody>
      </p:sp>
      <p:pic>
        <p:nvPicPr>
          <p:cNvPr id="1026" name="Picture 2" descr="Image result for curse of dimensionality">
            <a:extLst>
              <a:ext uri="{FF2B5EF4-FFF2-40B4-BE49-F238E27FC236}">
                <a16:creationId xmlns:a16="http://schemas.microsoft.com/office/drawing/2014/main" id="{3E066B47-F615-43EA-A5B8-B15D44683A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5" t="8255" r="68517" b="15031"/>
          <a:stretch/>
        </p:blipFill>
        <p:spPr bwMode="auto">
          <a:xfrm>
            <a:off x="8264534" y="41502"/>
            <a:ext cx="2512323" cy="212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Image result for curse of dimensionality">
            <a:extLst>
              <a:ext uri="{FF2B5EF4-FFF2-40B4-BE49-F238E27FC236}">
                <a16:creationId xmlns:a16="http://schemas.microsoft.com/office/drawing/2014/main" id="{B0FBBD60-ECDC-41C0-B75F-60EA3B7844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58" t="8909" r="36510" b="14377"/>
          <a:stretch/>
        </p:blipFill>
        <p:spPr bwMode="auto">
          <a:xfrm>
            <a:off x="7903599" y="2072084"/>
            <a:ext cx="2963066" cy="2200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Image result for curse of dimensionality">
            <a:extLst>
              <a:ext uri="{FF2B5EF4-FFF2-40B4-BE49-F238E27FC236}">
                <a16:creationId xmlns:a16="http://schemas.microsoft.com/office/drawing/2014/main" id="{ED0E4C06-EF37-49EC-9C29-A50A05D88C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417" t="14293" r="1695" b="21287"/>
          <a:stretch/>
        </p:blipFill>
        <p:spPr bwMode="auto">
          <a:xfrm>
            <a:off x="8153400" y="4299412"/>
            <a:ext cx="3259750" cy="2239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050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4B6D5-184A-40AC-8018-87278A8884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DF72F0-E3F5-4FD8-B37E-038E2C26C9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GB" dirty="0"/>
              <a:t>Let’s look at a popular linear dimensionality reduction technique…</a:t>
            </a:r>
          </a:p>
          <a:p>
            <a:pPr>
              <a:lnSpc>
                <a:spcPct val="100000"/>
              </a:lnSpc>
            </a:pP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68D0BB-7FC8-4B43-91C7-A67FBD87E6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Pattern Recognition – Lecture 1 – Ad Spiers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854EDF-2B1A-4F0D-825F-426BD7B1DF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90424-CDFB-4D1B-9396-B44913C8B5E8}" type="slidenum">
              <a:rPr lang="en-GB" smtClean="0"/>
              <a:t>25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69788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6A0F5-B1E2-45EA-8AE2-998004E5C6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15737"/>
            <a:ext cx="10515600" cy="1325563"/>
          </a:xfrm>
        </p:spPr>
        <p:txBody>
          <a:bodyPr/>
          <a:lstStyle/>
          <a:p>
            <a:pPr algn="ctr"/>
            <a:r>
              <a:rPr lang="en-GB" dirty="0"/>
              <a:t>Principle Component Analysis (PCA)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DA3FF9-DA53-4CFF-84CA-75C46620A5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Pattern Recognition – Lecture 1 – Ad Spiers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9D7BE5-64EA-4DED-92D0-628937494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90424-CDFB-4D1B-9396-B44913C8B5E8}" type="slidenum">
              <a:rPr lang="en-GB" smtClean="0"/>
              <a:t>26</a:t>
            </a:fld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1041C5-535F-423D-97CF-5D5B946422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5" t="-1" r="-1" b="68375"/>
          <a:stretch/>
        </p:blipFill>
        <p:spPr>
          <a:xfrm>
            <a:off x="1452373" y="1012362"/>
            <a:ext cx="9287254" cy="16033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AC71BD4-3EC9-4620-BEB7-4C14CEF74C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5" t="-1" r="-1" b="68375"/>
          <a:stretch/>
        </p:blipFill>
        <p:spPr>
          <a:xfrm flipV="1">
            <a:off x="1452373" y="3941300"/>
            <a:ext cx="9287254" cy="160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400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Principle Component Analysis (PCA)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9955696" cy="4351338"/>
          </a:xfrm>
        </p:spPr>
        <p:txBody>
          <a:bodyPr>
            <a:normAutofit/>
          </a:bodyPr>
          <a:lstStyle/>
          <a:p>
            <a:pPr algn="just"/>
            <a:r>
              <a:rPr lang="en-GB" dirty="0"/>
              <a:t>PCA is a technique for  dimensionality reduction, lossy data compression, feature extraction, and data visualisation.</a:t>
            </a:r>
          </a:p>
          <a:p>
            <a:pPr algn="just"/>
            <a:endParaRPr lang="en-GB" dirty="0"/>
          </a:p>
          <a:p>
            <a:pPr algn="just"/>
            <a:r>
              <a:rPr lang="en-GB" dirty="0"/>
              <a:t>It is also known as </a:t>
            </a:r>
            <a:r>
              <a:rPr lang="en-GB" dirty="0" err="1"/>
              <a:t>Karhunen-Loeve</a:t>
            </a:r>
            <a:r>
              <a:rPr lang="en-GB" dirty="0"/>
              <a:t> (KL) transform</a:t>
            </a:r>
          </a:p>
          <a:p>
            <a:pPr algn="just"/>
            <a:endParaRPr lang="en-GB" dirty="0"/>
          </a:p>
          <a:p>
            <a:pPr algn="just"/>
            <a:r>
              <a:rPr lang="en-GB" dirty="0"/>
              <a:t>PCA is defined as the </a:t>
            </a:r>
            <a:r>
              <a:rPr lang="en-GB" b="1" dirty="0"/>
              <a:t>orthogonal projection</a:t>
            </a:r>
            <a:r>
              <a:rPr lang="en-GB" dirty="0"/>
              <a:t> of the data onto a </a:t>
            </a:r>
            <a:r>
              <a:rPr lang="en-GB" b="1" dirty="0"/>
              <a:t>lower dimensional linear space </a:t>
            </a:r>
            <a:r>
              <a:rPr lang="en-GB" dirty="0"/>
              <a:t>such that the </a:t>
            </a:r>
            <a:r>
              <a:rPr lang="en-GB" b="1" dirty="0"/>
              <a:t>variance of the projected data is maximised</a:t>
            </a:r>
            <a:r>
              <a:rPr lang="en-GB" dirty="0"/>
              <a:t>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6711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EBFD4-4658-4F5A-819B-E0F6686F79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Principle Component Analysis (PCA)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8991F2-B2CE-4069-949F-BCE38476F2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Original data exists in a number of fixed dimensions (e.g. X, Y, Z)</a:t>
            </a:r>
          </a:p>
          <a:p>
            <a:r>
              <a:rPr lang="en-GB" dirty="0"/>
              <a:t>PCA creates new dimensions that maximise variance between data-points </a:t>
            </a:r>
          </a:p>
          <a:p>
            <a:r>
              <a:rPr lang="en-GB" dirty="0"/>
              <a:t>The dimensions are determined by our current data</a:t>
            </a:r>
          </a:p>
          <a:p>
            <a:pPr lvl="1"/>
            <a:r>
              <a:rPr lang="en-GB" dirty="0"/>
              <a:t>This makes PCA adaptive to current conditions</a:t>
            </a:r>
          </a:p>
          <a:p>
            <a:pPr lvl="1"/>
            <a:r>
              <a:rPr lang="en-GB" dirty="0"/>
              <a:t>But a pre-computed and ‘fixed’ PCA </a:t>
            </a:r>
            <a:r>
              <a:rPr lang="en-GB" i="1" dirty="0"/>
              <a:t>may</a:t>
            </a:r>
            <a:r>
              <a:rPr lang="en-GB" dirty="0"/>
              <a:t> not be useful for new data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E8D50D8-D416-400E-AA53-FDECFD34C6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Pattern Recognition – Lecture 1 – Ad Spiers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A174F0-17A2-4B2E-B44A-41258DECCF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90424-CDFB-4D1B-9396-B44913C8B5E8}" type="slidenum">
              <a:rPr lang="en-GB" smtClean="0"/>
              <a:t>28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5552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EC284-FF3D-415A-8CEA-B454E5C40A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 like to learn and teach by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5CCA91-4651-472A-92D0-A76C3E0B17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652520" cy="4351338"/>
          </a:xfrm>
        </p:spPr>
        <p:txBody>
          <a:bodyPr/>
          <a:lstStyle/>
          <a:p>
            <a:r>
              <a:rPr lang="en-GB" dirty="0"/>
              <a:t>I also really like coffee</a:t>
            </a:r>
          </a:p>
          <a:p>
            <a:endParaRPr lang="en-GB" dirty="0"/>
          </a:p>
          <a:p>
            <a:r>
              <a:rPr lang="en-GB" dirty="0"/>
              <a:t>So our next example is about coffee / cafes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0C701B-7F6E-4BF2-897F-C1ED32425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Pattern Recognition – Lecture 1 – Ad Spiers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DFEE1D-A299-4D3C-9211-8A3CE98B6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90424-CDFB-4D1B-9396-B44913C8B5E8}" type="slidenum">
              <a:rPr lang="en-GB" smtClean="0"/>
              <a:t>29</a:t>
            </a:fld>
            <a:endParaRPr lang="en-GB" dirty="0"/>
          </a:p>
        </p:txBody>
      </p:sp>
      <p:pic>
        <p:nvPicPr>
          <p:cNvPr id="1026" name="Picture 2" descr="Image result for buying coffee">
            <a:extLst>
              <a:ext uri="{FF2B5EF4-FFF2-40B4-BE49-F238E27FC236}">
                <a16:creationId xmlns:a16="http://schemas.microsoft.com/office/drawing/2014/main" id="{C097D612-0709-4278-AE4A-59BB081B8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7300" y="1870075"/>
            <a:ext cx="6286500" cy="3495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0730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F32F8-9583-7B19-0636-E7ADF9765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Pre-requisites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5CDA48-3934-913C-7ED7-366E4B036D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algn="l" rtl="0"/>
            <a:r>
              <a:rPr lang="en-GB" dirty="0">
                <a:effectLst/>
                <a:latin typeface="Arial" panose="020B0604020202020204" pitchFamily="34" charset="0"/>
              </a:rPr>
              <a:t>Mathematical tools: </a:t>
            </a:r>
          </a:p>
          <a:p>
            <a:pPr lvl="1"/>
            <a:r>
              <a:rPr lang="en-GB" dirty="0">
                <a:latin typeface="Arial" panose="020B0604020202020204" pitchFamily="34" charset="0"/>
              </a:rPr>
              <a:t>L</a:t>
            </a:r>
            <a:r>
              <a:rPr lang="en-GB" dirty="0">
                <a:effectLst/>
                <a:latin typeface="Arial" panose="020B0604020202020204" pitchFamily="34" charset="0"/>
              </a:rPr>
              <a:t>inear algebra, </a:t>
            </a:r>
          </a:p>
          <a:p>
            <a:pPr lvl="1"/>
            <a:r>
              <a:rPr lang="en-GB" dirty="0">
                <a:effectLst/>
                <a:latin typeface="Arial" panose="020B0604020202020204" pitchFamily="34" charset="0"/>
              </a:rPr>
              <a:t>(Vector) calculus, </a:t>
            </a:r>
          </a:p>
          <a:p>
            <a:pPr lvl="1"/>
            <a:r>
              <a:rPr lang="en-GB" dirty="0">
                <a:effectLst/>
                <a:latin typeface="Arial" panose="020B0604020202020204" pitchFamily="34" charset="0"/>
              </a:rPr>
              <a:t>Geometry, </a:t>
            </a:r>
          </a:p>
          <a:p>
            <a:pPr lvl="1"/>
            <a:r>
              <a:rPr lang="en-GB" dirty="0">
                <a:effectLst/>
                <a:latin typeface="Arial" panose="020B0604020202020204" pitchFamily="34" charset="0"/>
              </a:rPr>
              <a:t>Probability</a:t>
            </a:r>
          </a:p>
          <a:p>
            <a:pPr algn="l" rtl="0"/>
            <a:r>
              <a:rPr lang="en-GB" dirty="0">
                <a:effectLst/>
                <a:latin typeface="Arial" panose="020B0604020202020204" pitchFamily="34" charset="0"/>
              </a:rPr>
              <a:t>Software</a:t>
            </a:r>
          </a:p>
          <a:p>
            <a:pPr lvl="1"/>
            <a:r>
              <a:rPr lang="en-GB" dirty="0">
                <a:effectLst/>
                <a:latin typeface="Arial" panose="020B0604020202020204" pitchFamily="34" charset="0"/>
              </a:rPr>
              <a:t>Matlab</a:t>
            </a:r>
          </a:p>
          <a:p>
            <a:pPr lvl="1"/>
            <a:r>
              <a:rPr lang="en-GB" dirty="0">
                <a:effectLst/>
                <a:latin typeface="Arial" panose="020B0604020202020204" pitchFamily="34" charset="0"/>
              </a:rPr>
              <a:t>Python</a:t>
            </a:r>
          </a:p>
          <a:p>
            <a:pPr lvl="1"/>
            <a:r>
              <a:rPr lang="en-GB" dirty="0">
                <a:effectLst/>
                <a:latin typeface="Arial" panose="020B0604020202020204" pitchFamily="34" charset="0"/>
              </a:rPr>
              <a:t>OpenCV</a:t>
            </a:r>
          </a:p>
          <a:p>
            <a:r>
              <a:rPr lang="en-GB" dirty="0">
                <a:effectLst/>
                <a:latin typeface="Arial" panose="020B0604020202020204" pitchFamily="34" charset="0"/>
              </a:rPr>
              <a:t>Reading/watching</a:t>
            </a:r>
            <a:endParaRPr lang="en-GB" dirty="0">
              <a:latin typeface="Arial" panose="020B0604020202020204" pitchFamily="34" charset="0"/>
            </a:endParaRPr>
          </a:p>
          <a:p>
            <a:pPr lvl="1"/>
            <a:r>
              <a:rPr lang="en-GB" dirty="0">
                <a:effectLst/>
                <a:latin typeface="Arial" panose="020B0604020202020204" pitchFamily="34" charset="0"/>
              </a:rPr>
              <a:t>Lecture slides on Blackboard and videos on Panopto</a:t>
            </a:r>
          </a:p>
          <a:p>
            <a:r>
              <a:rPr lang="en-GB" dirty="0">
                <a:effectLst/>
                <a:latin typeface="Arial" panose="020B0604020202020204" pitchFamily="34" charset="0"/>
              </a:rPr>
              <a:t>Questions</a:t>
            </a:r>
            <a:endParaRPr lang="en-GB" dirty="0">
              <a:effectLst/>
            </a:endParaRPr>
          </a:p>
          <a:p>
            <a:pPr lvl="1"/>
            <a:r>
              <a:rPr lang="en-GB" b="0" i="0" dirty="0">
                <a:solidFill>
                  <a:srgbClr val="5D6879"/>
                </a:solidFill>
                <a:effectLst/>
                <a:latin typeface="Lato" panose="020F0502020204030203" pitchFamily="34" charset="0"/>
              </a:rPr>
              <a:t>Ed Forum / Blackboard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C26C59-FAF9-A835-1C2A-D849A5830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Pattern Recognition – Lecture 1 – Ad Spiers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642E0E-B68D-7489-3340-3B5D49311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90424-CDFB-4D1B-9396-B44913C8B5E8}" type="slidenum">
              <a:rPr lang="en-GB" smtClean="0"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372850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D39F6-FACA-4B1C-9020-F975DA788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Some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016042-FD1B-42A9-B105-46309436F7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847342" cy="4351338"/>
          </a:xfrm>
        </p:spPr>
        <p:txBody>
          <a:bodyPr>
            <a:normAutofit/>
          </a:bodyPr>
          <a:lstStyle/>
          <a:p>
            <a:r>
              <a:rPr lang="en-GB" dirty="0"/>
              <a:t>50 points distributed over 2 Dimensions, x &amp; y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dirty="0"/>
              <a:t>The data is a university cafe’s loyalty card records over one month</a:t>
            </a:r>
          </a:p>
          <a:p>
            <a:r>
              <a:rPr lang="en-GB" dirty="0"/>
              <a:t>Each data point is a customer</a:t>
            </a:r>
          </a:p>
          <a:p>
            <a:pPr lvl="1"/>
            <a:r>
              <a:rPr lang="en-GB" dirty="0"/>
              <a:t>x = number of </a:t>
            </a:r>
            <a:r>
              <a:rPr lang="en-GB" b="1" dirty="0"/>
              <a:t>snacks</a:t>
            </a:r>
            <a:r>
              <a:rPr lang="en-GB" dirty="0"/>
              <a:t> purchased</a:t>
            </a:r>
          </a:p>
          <a:p>
            <a:pPr lvl="1"/>
            <a:r>
              <a:rPr lang="en-GB" dirty="0"/>
              <a:t>y = number of </a:t>
            </a:r>
            <a:r>
              <a:rPr lang="en-GB" b="1" dirty="0"/>
              <a:t>drinks</a:t>
            </a:r>
            <a:r>
              <a:rPr lang="en-GB" dirty="0"/>
              <a:t> purchased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097AE1-139B-4402-8411-10463DD0E6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Pattern Recognition – Lecture 1 – Ad Spiers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0B299E-8159-4AC2-9CE6-2893A96EF6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90424-CDFB-4D1B-9396-B44913C8B5E8}" type="slidenum">
              <a:rPr lang="en-GB" smtClean="0"/>
              <a:t>30</a:t>
            </a:fld>
            <a:endParaRPr lang="en-GB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AF3EFEF-D0C6-4877-9005-6D799AB04A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522" r="27076" b="50000"/>
          <a:stretch/>
        </p:blipFill>
        <p:spPr>
          <a:xfrm>
            <a:off x="6685542" y="111124"/>
            <a:ext cx="5395925" cy="6038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527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D39F6-FACA-4B1C-9020-F975DA788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120" y="365125"/>
            <a:ext cx="10520680" cy="1325563"/>
          </a:xfrm>
        </p:spPr>
        <p:txBody>
          <a:bodyPr/>
          <a:lstStyle/>
          <a:p>
            <a:r>
              <a:rPr lang="en-GB" dirty="0"/>
              <a:t>Patterns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016042-FD1B-42A9-B105-46309436F7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120" y="1825625"/>
            <a:ext cx="5847342" cy="4351338"/>
          </a:xfrm>
        </p:spPr>
        <p:txBody>
          <a:bodyPr>
            <a:normAutofit fontScale="92500" lnSpcReduction="20000"/>
          </a:bodyPr>
          <a:lstStyle/>
          <a:p>
            <a:r>
              <a:rPr lang="en-GB" dirty="0"/>
              <a:t>The </a:t>
            </a:r>
            <a:r>
              <a:rPr lang="en-GB" b="1" dirty="0"/>
              <a:t>café manager </a:t>
            </a:r>
            <a:r>
              <a:rPr lang="en-GB" dirty="0"/>
              <a:t>wants to understand typical customer behaviour and present this to the café owner</a:t>
            </a:r>
          </a:p>
          <a:p>
            <a:r>
              <a:rPr lang="en-GB" dirty="0"/>
              <a:t>The </a:t>
            </a:r>
            <a:r>
              <a:rPr lang="en-GB" b="1" dirty="0"/>
              <a:t>café owner </a:t>
            </a:r>
            <a:r>
              <a:rPr lang="en-GB" dirty="0"/>
              <a:t>is currently very busy, and has little time for detailed presentations </a:t>
            </a:r>
          </a:p>
          <a:p>
            <a:r>
              <a:rPr lang="en-GB" dirty="0"/>
              <a:t>So the café manager is going to simplify the data</a:t>
            </a:r>
          </a:p>
          <a:p>
            <a:r>
              <a:rPr lang="en-GB" i="1" dirty="0"/>
              <a:t>Note: We should not make assumptions about why a data scientist is managing a café.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097AE1-139B-4402-8411-10463DD0E6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Pattern Recognition – Lecture 1 – Ad Spiers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0B299E-8159-4AC2-9CE6-2893A96EF6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90424-CDFB-4D1B-9396-B44913C8B5E8}" type="slidenum">
              <a:rPr lang="en-GB" smtClean="0"/>
              <a:t>31</a:t>
            </a:fld>
            <a:endParaRPr lang="en-GB" dirty="0"/>
          </a:p>
        </p:txBody>
      </p:sp>
      <p:pic>
        <p:nvPicPr>
          <p:cNvPr id="2050" name="Picture 2" descr="Image result for busy business woman">
            <a:extLst>
              <a:ext uri="{FF2B5EF4-FFF2-40B4-BE49-F238E27FC236}">
                <a16:creationId xmlns:a16="http://schemas.microsoft.com/office/drawing/2014/main" id="{C2BDCC01-DE91-4EEC-A041-C3382A475B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0740" y="1822578"/>
            <a:ext cx="4821500" cy="3212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E27D795F-57E0-4E78-A77A-28D4D1241F8B}"/>
              </a:ext>
            </a:extLst>
          </p:cNvPr>
          <p:cNvSpPr/>
          <p:nvPr/>
        </p:nvSpPr>
        <p:spPr>
          <a:xfrm>
            <a:off x="6365044" y="3290094"/>
            <a:ext cx="1472938" cy="711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5987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D39F6-FACA-4B1C-9020-F975DA788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016042-FD1B-42A9-B105-46309436F7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5847342" cy="4486275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10000"/>
              </a:lnSpc>
            </a:pPr>
            <a:r>
              <a:rPr lang="en-GB" dirty="0"/>
              <a:t>We can see that the data has a particular diagonal grouping</a:t>
            </a:r>
          </a:p>
          <a:p>
            <a:pPr>
              <a:lnSpc>
                <a:spcPct val="110000"/>
              </a:lnSpc>
            </a:pPr>
            <a:r>
              <a:rPr lang="en-GB" dirty="0"/>
              <a:t>This is a pattern of the data</a:t>
            </a:r>
          </a:p>
          <a:p>
            <a:pPr>
              <a:lnSpc>
                <a:spcPct val="110000"/>
              </a:lnSpc>
            </a:pPr>
            <a:r>
              <a:rPr lang="en-GB" dirty="0"/>
              <a:t>We’d like to create a single dimension for representing the data</a:t>
            </a:r>
          </a:p>
          <a:p>
            <a:pPr>
              <a:lnSpc>
                <a:spcPct val="110000"/>
              </a:lnSpc>
            </a:pPr>
            <a:r>
              <a:rPr lang="en-GB" dirty="0"/>
              <a:t>Remember – this is an example for class with </a:t>
            </a:r>
            <a:r>
              <a:rPr lang="en-GB" b="1" dirty="0"/>
              <a:t>simulated</a:t>
            </a:r>
            <a:r>
              <a:rPr lang="en-GB" dirty="0"/>
              <a:t> data. Often, such patterns in real-world data are not obvious to us</a:t>
            </a:r>
          </a:p>
          <a:p>
            <a:pPr lvl="1">
              <a:lnSpc>
                <a:spcPct val="110000"/>
              </a:lnSpc>
            </a:pPr>
            <a:r>
              <a:rPr lang="en-GB" dirty="0"/>
              <a:t>Your coursework is on real data </a:t>
            </a:r>
            <a:r>
              <a:rPr lang="en-GB" dirty="0">
                <a:sym typeface="Wingdings" panose="05000000000000000000" pitchFamily="2" charset="2"/>
              </a:rPr>
              <a:t>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097AE1-139B-4402-8411-10463DD0E6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Pattern Recognition – Lecture 1 – Ad Spiers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0B299E-8159-4AC2-9CE6-2893A96EF6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90424-CDFB-4D1B-9396-B44913C8B5E8}" type="slidenum">
              <a:rPr lang="en-GB" smtClean="0"/>
              <a:t>32</a:t>
            </a:fld>
            <a:endParaRPr lang="en-GB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AF3EFEF-D0C6-4877-9005-6D799AB04A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522" r="27076" b="50000"/>
          <a:stretch/>
        </p:blipFill>
        <p:spPr>
          <a:xfrm>
            <a:off x="6685542" y="111124"/>
            <a:ext cx="5395925" cy="6038295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E9980E96-7309-4F65-9E77-D7F65F7E4249}"/>
              </a:ext>
            </a:extLst>
          </p:cNvPr>
          <p:cNvSpPr/>
          <p:nvPr/>
        </p:nvSpPr>
        <p:spPr>
          <a:xfrm rot="1718597">
            <a:off x="8059863" y="1108994"/>
            <a:ext cx="1657666" cy="4135712"/>
          </a:xfrm>
          <a:prstGeom prst="ellipse">
            <a:avLst/>
          </a:prstGeom>
          <a:solidFill>
            <a:srgbClr val="DE2AD5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9838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11CC42-0FF1-4082-BD15-F907E8417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Consider only a single dimension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3170E2-1D74-449B-8EBE-90C67D0167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3443"/>
            <a:ext cx="6864350" cy="4756616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GB" dirty="0"/>
              <a:t>A simple way of reducing dimensions is to only consider the data in terms of the </a:t>
            </a:r>
            <a:r>
              <a:rPr lang="en-GB" i="1" dirty="0"/>
              <a:t>x </a:t>
            </a:r>
            <a:r>
              <a:rPr lang="en-GB" dirty="0"/>
              <a:t>or </a:t>
            </a:r>
            <a:r>
              <a:rPr lang="en-GB" i="1" dirty="0"/>
              <a:t>y </a:t>
            </a:r>
            <a:r>
              <a:rPr lang="en-GB" dirty="0"/>
              <a:t>variable. </a:t>
            </a:r>
          </a:p>
          <a:p>
            <a:pPr>
              <a:lnSpc>
                <a:spcPct val="120000"/>
              </a:lnSpc>
            </a:pPr>
            <a:r>
              <a:rPr lang="en-GB" dirty="0"/>
              <a:t>We ‘project’ the data points onto the relevant axis</a:t>
            </a:r>
          </a:p>
          <a:p>
            <a:pPr>
              <a:lnSpc>
                <a:spcPct val="120000"/>
              </a:lnSpc>
            </a:pPr>
            <a:r>
              <a:rPr lang="en-GB" dirty="0"/>
              <a:t>Plotting these as 1D number lines gives:</a:t>
            </a:r>
          </a:p>
          <a:p>
            <a:pPr>
              <a:lnSpc>
                <a:spcPct val="120000"/>
              </a:lnSpc>
            </a:pPr>
            <a:endParaRPr lang="en-GB" dirty="0"/>
          </a:p>
          <a:p>
            <a:pPr>
              <a:lnSpc>
                <a:spcPct val="120000"/>
              </a:lnSpc>
            </a:pPr>
            <a:endParaRPr lang="en-GB" dirty="0"/>
          </a:p>
          <a:p>
            <a:pPr marL="0" indent="0">
              <a:lnSpc>
                <a:spcPct val="120000"/>
              </a:lnSpc>
              <a:buNone/>
            </a:pPr>
            <a:br>
              <a:rPr lang="en-GB" dirty="0"/>
            </a:b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71F04C-6C06-4935-8F00-91393C6BCB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Pattern Recognition – Lecture 1 – Ad Spiers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A0B7BE-6262-4263-B9FD-45E56175E5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90424-CDFB-4D1B-9396-B44913C8B5E8}" type="slidenum">
              <a:rPr lang="en-GB" smtClean="0"/>
              <a:t>33</a:t>
            </a:fld>
            <a:endParaRPr lang="en-GB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182A98C-9536-4795-88F4-5935234971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973" t="3829" r="27076" b="49788"/>
          <a:stretch/>
        </p:blipFill>
        <p:spPr>
          <a:xfrm>
            <a:off x="7631662" y="1536970"/>
            <a:ext cx="4435213" cy="464844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71A1B61-68B2-4EF4-BDEF-2E3BB7A349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698" t="63259" r="22692" b="30297"/>
          <a:stretch/>
        </p:blipFill>
        <p:spPr>
          <a:xfrm>
            <a:off x="1184537" y="4396741"/>
            <a:ext cx="5941340" cy="59197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9C94A11-A07D-453F-B5D6-D4DAD10CEB9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698" t="74912" r="22692" b="19430"/>
          <a:stretch/>
        </p:blipFill>
        <p:spPr>
          <a:xfrm>
            <a:off x="1184536" y="5159652"/>
            <a:ext cx="5941337" cy="519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635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11CC42-0FF1-4082-BD15-F907E8417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Consider only a single dimension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3170E2-1D74-449B-8EBE-90C67D0167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3443"/>
            <a:ext cx="6864350" cy="4756616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GB" dirty="0"/>
              <a:t>But we lose the overall ‘diagonal’ distribution pattern of the data</a:t>
            </a:r>
          </a:p>
          <a:p>
            <a:pPr>
              <a:lnSpc>
                <a:spcPct val="120000"/>
              </a:lnSpc>
            </a:pPr>
            <a:r>
              <a:rPr lang="en-GB" dirty="0"/>
              <a:t>Instead the results are fragmented</a:t>
            </a:r>
          </a:p>
          <a:p>
            <a:pPr>
              <a:lnSpc>
                <a:spcPct val="120000"/>
              </a:lnSpc>
            </a:pPr>
            <a:r>
              <a:rPr lang="en-GB" dirty="0"/>
              <a:t>We shouldn’t therefore consider the variables independently</a:t>
            </a:r>
          </a:p>
          <a:p>
            <a:pPr>
              <a:lnSpc>
                <a:spcPct val="120000"/>
              </a:lnSpc>
            </a:pPr>
            <a:endParaRPr lang="en-GB" dirty="0"/>
          </a:p>
          <a:p>
            <a:pPr>
              <a:lnSpc>
                <a:spcPct val="120000"/>
              </a:lnSpc>
            </a:pPr>
            <a:endParaRPr lang="en-GB" dirty="0"/>
          </a:p>
          <a:p>
            <a:pPr>
              <a:lnSpc>
                <a:spcPct val="120000"/>
              </a:lnSpc>
            </a:pP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71F04C-6C06-4935-8F00-91393C6BCB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Pattern Recognition – Lecture 1 – Ad Spiers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A0B7BE-6262-4263-B9FD-45E56175E5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90424-CDFB-4D1B-9396-B44913C8B5E8}" type="slidenum">
              <a:rPr lang="en-GB" smtClean="0"/>
              <a:t>34</a:t>
            </a:fld>
            <a:endParaRPr lang="en-GB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182A98C-9536-4795-88F4-5935234971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973" t="3829" r="27076" b="49788"/>
          <a:stretch/>
        </p:blipFill>
        <p:spPr>
          <a:xfrm>
            <a:off x="7631662" y="1536970"/>
            <a:ext cx="4435213" cy="464844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71A1B61-68B2-4EF4-BDEF-2E3BB7A349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698" t="63259" r="22692" b="30297"/>
          <a:stretch/>
        </p:blipFill>
        <p:spPr>
          <a:xfrm>
            <a:off x="972702" y="4733212"/>
            <a:ext cx="5941340" cy="59197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9C94A11-A07D-453F-B5D6-D4DAD10CEB9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698" t="74912" r="22692" b="19430"/>
          <a:stretch/>
        </p:blipFill>
        <p:spPr>
          <a:xfrm>
            <a:off x="972701" y="5496123"/>
            <a:ext cx="5941337" cy="519788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D53E046-7F60-42C7-93D9-28B1BF097F6C}"/>
              </a:ext>
            </a:extLst>
          </p:cNvPr>
          <p:cNvCxnSpPr>
            <a:cxnSpLocks/>
          </p:cNvCxnSpPr>
          <p:nvPr/>
        </p:nvCxnSpPr>
        <p:spPr>
          <a:xfrm flipV="1">
            <a:off x="8756650" y="2159000"/>
            <a:ext cx="1536700" cy="2870200"/>
          </a:xfrm>
          <a:prstGeom prst="line">
            <a:avLst/>
          </a:prstGeom>
          <a:ln w="38100"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4560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11CC42-0FF1-4082-BD15-F907E8417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if…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3170E2-1D74-449B-8EBE-90C67D0167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3443"/>
            <a:ext cx="6864350" cy="4756616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GB" dirty="0"/>
              <a:t>That diagonal line was an axis of the figure?</a:t>
            </a:r>
          </a:p>
          <a:p>
            <a:pPr>
              <a:lnSpc>
                <a:spcPct val="120000"/>
              </a:lnSpc>
            </a:pPr>
            <a:r>
              <a:rPr lang="en-GB" dirty="0"/>
              <a:t>Then we could represent the data distribution along that </a:t>
            </a:r>
            <a:r>
              <a:rPr lang="en-GB" b="1" dirty="0"/>
              <a:t>new axis </a:t>
            </a:r>
          </a:p>
          <a:p>
            <a:pPr lvl="1">
              <a:lnSpc>
                <a:spcPct val="120000"/>
              </a:lnSpc>
            </a:pPr>
            <a:r>
              <a:rPr lang="en-GB" dirty="0"/>
              <a:t>Instead of being stuck to x or y</a:t>
            </a:r>
          </a:p>
          <a:p>
            <a:pPr>
              <a:lnSpc>
                <a:spcPct val="120000"/>
              </a:lnSpc>
            </a:pPr>
            <a:r>
              <a:rPr lang="en-GB" dirty="0"/>
              <a:t>This is the idea behind </a:t>
            </a:r>
            <a:r>
              <a:rPr lang="en-GB" b="1" dirty="0"/>
              <a:t>Principle Components</a:t>
            </a:r>
          </a:p>
          <a:p>
            <a:pPr>
              <a:lnSpc>
                <a:spcPct val="120000"/>
              </a:lnSpc>
            </a:pPr>
            <a:r>
              <a:rPr lang="en-GB" dirty="0"/>
              <a:t>We determine new axes that </a:t>
            </a:r>
            <a:r>
              <a:rPr lang="en-GB" b="1" dirty="0"/>
              <a:t>best represents variance </a:t>
            </a:r>
            <a:r>
              <a:rPr lang="en-GB" dirty="0"/>
              <a:t>in our data </a:t>
            </a:r>
          </a:p>
          <a:p>
            <a:pPr>
              <a:lnSpc>
                <a:spcPct val="120000"/>
              </a:lnSpc>
            </a:pP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71F04C-6C06-4935-8F00-91393C6BCB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Pattern Recognition – Lecture 1 – Ad Spiers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A0B7BE-6262-4263-B9FD-45E56175E5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90424-CDFB-4D1B-9396-B44913C8B5E8}" type="slidenum">
              <a:rPr lang="en-GB" smtClean="0"/>
              <a:t>35</a:t>
            </a:fld>
            <a:endParaRPr lang="en-GB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182A98C-9536-4795-88F4-5935234971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973" t="3829" r="27076" b="49788"/>
          <a:stretch/>
        </p:blipFill>
        <p:spPr>
          <a:xfrm>
            <a:off x="7631662" y="1536970"/>
            <a:ext cx="4435213" cy="4648445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D53E046-7F60-42C7-93D9-28B1BF097F6C}"/>
              </a:ext>
            </a:extLst>
          </p:cNvPr>
          <p:cNvCxnSpPr>
            <a:cxnSpLocks/>
          </p:cNvCxnSpPr>
          <p:nvPr/>
        </p:nvCxnSpPr>
        <p:spPr>
          <a:xfrm flipV="1">
            <a:off x="8756650" y="2159000"/>
            <a:ext cx="1536700" cy="2870200"/>
          </a:xfrm>
          <a:prstGeom prst="line">
            <a:avLst/>
          </a:prstGeom>
          <a:ln w="38100"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985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9D4E2-027F-4DCA-A78A-B13B4C51F2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New Axes = Alternative Dimension(s)!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28541C-6A40-4E35-96DD-8098544418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Pattern Recognition – Lecture 1 – Ad Spiers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C2BC42-DDFD-4807-9C83-8E8B7527A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90424-CDFB-4D1B-9396-B44913C8B5E8}" type="slidenum">
              <a:rPr lang="en-GB" smtClean="0"/>
              <a:t>36</a:t>
            </a:fld>
            <a:endParaRPr lang="en-GB" dirty="0"/>
          </a:p>
        </p:txBody>
      </p:sp>
      <p:pic>
        <p:nvPicPr>
          <p:cNvPr id="8194" name="Picture 2" descr="Image result for rick and morty dimensions">
            <a:extLst>
              <a:ext uri="{FF2B5EF4-FFF2-40B4-BE49-F238E27FC236}">
                <a16:creationId xmlns:a16="http://schemas.microsoft.com/office/drawing/2014/main" id="{A3968D12-9912-419D-9E49-920F9CC0465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205" y="2088966"/>
            <a:ext cx="5779911" cy="325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Image result for rick and morty chair dimension">
            <a:extLst>
              <a:ext uri="{FF2B5EF4-FFF2-40B4-BE49-F238E27FC236}">
                <a16:creationId xmlns:a16="http://schemas.microsoft.com/office/drawing/2014/main" id="{C3D421E8-7524-47E9-B769-0B0B86B5D4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4074" y="2088966"/>
            <a:ext cx="4834655" cy="325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9656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59BF7-F28F-40DD-80F7-6F6DE1E22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PCA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F58ACC-A2E5-4B29-B42C-579307FC76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788150" cy="4351338"/>
          </a:xfrm>
        </p:spPr>
        <p:txBody>
          <a:bodyPr>
            <a:normAutofit lnSpcReduction="10000"/>
          </a:bodyPr>
          <a:lstStyle/>
          <a:p>
            <a:r>
              <a:rPr lang="en-GB" dirty="0"/>
              <a:t>Given a data set {</a:t>
            </a:r>
            <a:r>
              <a:rPr lang="en-GB" b="1" dirty="0" err="1"/>
              <a:t>x</a:t>
            </a:r>
            <a:r>
              <a:rPr lang="en-GB" baseline="-25000" dirty="0" err="1"/>
              <a:t>n</a:t>
            </a:r>
            <a:r>
              <a:rPr lang="en-GB" dirty="0"/>
              <a:t>}, n = 1,...,</a:t>
            </a:r>
            <a:r>
              <a:rPr lang="en-GB" i="1" dirty="0"/>
              <a:t>N</a:t>
            </a:r>
            <a:r>
              <a:rPr lang="en-GB" dirty="0"/>
              <a:t> and </a:t>
            </a:r>
            <a:r>
              <a:rPr lang="en-GB" b="1" dirty="0" err="1"/>
              <a:t>x</a:t>
            </a:r>
            <a:r>
              <a:rPr lang="en-GB" baseline="-25000" dirty="0" err="1"/>
              <a:t>n</a:t>
            </a:r>
            <a:r>
              <a:rPr lang="en-GB" baseline="-25000" dirty="0"/>
              <a:t> </a:t>
            </a:r>
            <a:r>
              <a:rPr lang="en-GB" dirty="0"/>
              <a:t>∈ R</a:t>
            </a:r>
            <a:r>
              <a:rPr lang="en-GB" i="1" baseline="30000" dirty="0"/>
              <a:t>D</a:t>
            </a:r>
            <a:endParaRPr lang="en-GB" dirty="0"/>
          </a:p>
          <a:p>
            <a:endParaRPr lang="en-GB" dirty="0"/>
          </a:p>
          <a:p>
            <a:r>
              <a:rPr lang="en-GB" dirty="0"/>
              <a:t>We want to project the data onto a space of dimension </a:t>
            </a:r>
            <a:r>
              <a:rPr lang="en-GB" b="1" i="1" dirty="0"/>
              <a:t>M&lt;D </a:t>
            </a:r>
          </a:p>
          <a:p>
            <a:r>
              <a:rPr lang="en-GB" dirty="0"/>
              <a:t>While also maximising projected data variance</a:t>
            </a:r>
          </a:p>
          <a:p>
            <a:endParaRPr lang="en-GB" dirty="0"/>
          </a:p>
          <a:p>
            <a:r>
              <a:rPr lang="en-GB" dirty="0"/>
              <a:t>Let’s say D = 2 and M = 1</a:t>
            </a:r>
          </a:p>
          <a:p>
            <a:r>
              <a:rPr lang="en-GB" dirty="0"/>
              <a:t>So we want to convert 2D data into 1D data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1AB975-650F-498A-9D70-7F4C6BA321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Pattern Recognition – Lecture 1 – Ad Spiers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AE3A7B-5F8C-4C64-A614-7B1E3F86E9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90424-CDFB-4D1B-9396-B44913C8B5E8}" type="slidenum">
              <a:rPr lang="en-GB" smtClean="0"/>
              <a:t>37</a:t>
            </a:fld>
            <a:endParaRPr lang="en-GB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DBE7E52-ED92-4012-9A46-6459A9639909}"/>
              </a:ext>
            </a:extLst>
          </p:cNvPr>
          <p:cNvGrpSpPr/>
          <p:nvPr/>
        </p:nvGrpSpPr>
        <p:grpSpPr>
          <a:xfrm>
            <a:off x="7886701" y="1971673"/>
            <a:ext cx="3841750" cy="3806311"/>
            <a:chOff x="7778751" y="2193923"/>
            <a:chExt cx="3841750" cy="3806311"/>
          </a:xfrm>
        </p:grpSpPr>
        <p:pic>
          <p:nvPicPr>
            <p:cNvPr id="6" name="Picture 4">
              <a:extLst>
                <a:ext uri="{FF2B5EF4-FFF2-40B4-BE49-F238E27FC236}">
                  <a16:creationId xmlns:a16="http://schemas.microsoft.com/office/drawing/2014/main" id="{0BA862E5-A2FE-4C79-9B6D-CCF979481ED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78751" y="2193923"/>
              <a:ext cx="3841750" cy="37306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0E49C64-C56E-4716-9F86-9AAF34122659}"/>
                </a:ext>
              </a:extLst>
            </p:cNvPr>
            <p:cNvSpPr txBox="1"/>
            <p:nvPr/>
          </p:nvSpPr>
          <p:spPr>
            <a:xfrm>
              <a:off x="10890250" y="5630902"/>
              <a:ext cx="21590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GB" i="1" dirty="0"/>
                <a:t>x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3F64D5C-038E-4DA6-AAE9-83085F299995}"/>
                </a:ext>
              </a:extLst>
            </p:cNvPr>
            <p:cNvSpPr txBox="1"/>
            <p:nvPr/>
          </p:nvSpPr>
          <p:spPr>
            <a:xfrm>
              <a:off x="7866142" y="2554843"/>
              <a:ext cx="28725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GB" i="1" dirty="0"/>
                <a:t>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89772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59BF7-F28F-40DD-80F7-6F6DE1E22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Projection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4F58ACC-A2E5-4B29-B42C-579307FC763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921500" cy="4351338"/>
              </a:xfrm>
            </p:spPr>
            <p:txBody>
              <a:bodyPr>
                <a:normAutofit fontScale="62500" lnSpcReduction="2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GB" sz="3200" dirty="0"/>
                  <a:t>The direction of the projected axis is defined by a vector </a:t>
                </a:r>
                <a:r>
                  <a:rPr lang="en-GB" sz="3200" b="1" dirty="0"/>
                  <a:t>u</a:t>
                </a:r>
                <a:r>
                  <a:rPr lang="en-GB" sz="3200" baseline="-25000" dirty="0"/>
                  <a:t>1 </a:t>
                </a:r>
                <a:r>
                  <a:rPr lang="en-GB" sz="3200" dirty="0"/>
                  <a:t>∈ R</a:t>
                </a:r>
                <a:r>
                  <a:rPr lang="en-GB" sz="3200" i="1" baseline="30000" dirty="0"/>
                  <a:t>D  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en-GB" sz="2800" dirty="0"/>
                  <a:t>Subject to: </a:t>
                </a:r>
                <a:r>
                  <a:rPr lang="en-GB" sz="2800" b="1" dirty="0"/>
                  <a:t>u</a:t>
                </a:r>
                <a:r>
                  <a:rPr lang="en-GB" sz="2800" baseline="-25000" dirty="0"/>
                  <a:t>1</a:t>
                </a:r>
                <a:r>
                  <a:rPr lang="en-GB" sz="2800" baseline="30000" dirty="0"/>
                  <a:t>T</a:t>
                </a:r>
                <a:r>
                  <a:rPr lang="en-GB" sz="2800" b="1" dirty="0"/>
                  <a:t>u</a:t>
                </a:r>
                <a:r>
                  <a:rPr lang="en-GB" sz="2800" baseline="-25000" dirty="0"/>
                  <a:t>1</a:t>
                </a:r>
                <a:r>
                  <a:rPr lang="en-GB" sz="2800" dirty="0"/>
                  <a:t> = 1.</a:t>
                </a:r>
              </a:p>
              <a:p>
                <a:pPr>
                  <a:lnSpc>
                    <a:spcPct val="120000"/>
                  </a:lnSpc>
                </a:pPr>
                <a:endParaRPr lang="en-GB" dirty="0"/>
              </a:p>
              <a:p>
                <a:pPr>
                  <a:lnSpc>
                    <a:spcPct val="120000"/>
                  </a:lnSpc>
                </a:pPr>
                <a:r>
                  <a:rPr lang="en-GB" sz="3600" dirty="0"/>
                  <a:t>Each data point </a:t>
                </a:r>
                <a:r>
                  <a:rPr lang="en-GB" sz="3600" b="1" dirty="0" err="1"/>
                  <a:t>x</a:t>
                </a:r>
                <a:r>
                  <a:rPr lang="en-GB" sz="3600" baseline="-25000" dirty="0" err="1"/>
                  <a:t>n</a:t>
                </a:r>
                <a:r>
                  <a:rPr lang="en-GB" sz="3600" i="1" dirty="0"/>
                  <a:t>(</a:t>
                </a:r>
                <a:r>
                  <a:rPr lang="en-GB" sz="3600" i="1" dirty="0" err="1"/>
                  <a:t>x,y</a:t>
                </a:r>
                <a:r>
                  <a:rPr lang="en-GB" sz="3600" i="1" dirty="0"/>
                  <a:t>)</a:t>
                </a:r>
                <a:r>
                  <a:rPr lang="en-GB" sz="3600" dirty="0"/>
                  <a:t> is then projected onto the axis:</a:t>
                </a:r>
                <a:endParaRPr lang="en-GB" sz="3600" b="0" i="0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GB" sz="3600" b="0" i="0" dirty="0" smtClean="0"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̃"/>
                        <m:ctrlPr>
                          <a:rPr lang="en-GB" sz="3600" b="1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3600" b="1" i="1" dirty="0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acc>
                  </m:oMath>
                </a14:m>
                <a:r>
                  <a:rPr lang="en-GB" sz="3600" i="1" baseline="-25000" dirty="0"/>
                  <a:t>n</a:t>
                </a:r>
                <a:r>
                  <a:rPr lang="en-GB" sz="3600" dirty="0"/>
                  <a:t> = </a:t>
                </a:r>
                <a:r>
                  <a:rPr lang="en-GB" sz="3600" b="1" dirty="0"/>
                  <a:t>u</a:t>
                </a:r>
                <a:r>
                  <a:rPr lang="en-GB" sz="3600" baseline="-25000" dirty="0"/>
                  <a:t>1</a:t>
                </a:r>
                <a:r>
                  <a:rPr lang="en-GB" sz="3600" baseline="30000" dirty="0"/>
                  <a:t>T</a:t>
                </a:r>
                <a:r>
                  <a:rPr lang="en-GB" sz="3600" b="1" dirty="0"/>
                  <a:t>x</a:t>
                </a:r>
                <a:r>
                  <a:rPr lang="en-GB" sz="3600" i="1" baseline="-25000" dirty="0"/>
                  <a:t>n</a:t>
                </a:r>
              </a:p>
              <a:p>
                <a:pPr>
                  <a:lnSpc>
                    <a:spcPct val="120000"/>
                  </a:lnSpc>
                </a:pPr>
                <a:endParaRPr lang="en-GB" sz="3600" i="1" baseline="-25000" dirty="0"/>
              </a:p>
              <a:p>
                <a:pPr>
                  <a:lnSpc>
                    <a:spcPct val="120000"/>
                  </a:lnSpc>
                </a:pPr>
                <a:r>
                  <a:rPr lang="en-GB" sz="3600" dirty="0"/>
                  <a:t>This gives a new </a:t>
                </a:r>
                <a:r>
                  <a:rPr lang="en-GB" sz="3600" b="1" dirty="0"/>
                  <a:t>(1D) </a:t>
                </a:r>
                <a:r>
                  <a:rPr lang="en-GB" sz="3600" dirty="0"/>
                  <a:t>value for each data point</a:t>
                </a:r>
              </a:p>
              <a:p>
                <a:pPr>
                  <a:lnSpc>
                    <a:spcPct val="120000"/>
                  </a:lnSpc>
                </a:pPr>
                <a:endParaRPr lang="en-GB" sz="3600" dirty="0"/>
              </a:p>
              <a:p>
                <a:pPr>
                  <a:lnSpc>
                    <a:spcPct val="120000"/>
                  </a:lnSpc>
                </a:pPr>
                <a:r>
                  <a:rPr lang="en-GB" sz="3600" dirty="0"/>
                  <a:t>But how do we find </a:t>
                </a:r>
                <a:r>
                  <a:rPr lang="en-GB" sz="3600" b="1" dirty="0"/>
                  <a:t>u</a:t>
                </a:r>
                <a:r>
                  <a:rPr lang="en-GB" sz="3600" baseline="-25000" dirty="0"/>
                  <a:t>1</a:t>
                </a:r>
                <a:r>
                  <a:rPr lang="en-GB" sz="3600" dirty="0"/>
                  <a:t>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4F58ACC-A2E5-4B29-B42C-579307FC763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921500" cy="4351338"/>
              </a:xfrm>
              <a:blipFill>
                <a:blip r:embed="rId2"/>
                <a:stretch>
                  <a:fillRect l="-1057" t="-98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1AB975-650F-498A-9D70-7F4C6BA321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Pattern Recognition – Lecture 1 – Ad Spiers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AE3A7B-5F8C-4C64-A614-7B1E3F86E9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90424-CDFB-4D1B-9396-B44913C8B5E8}" type="slidenum">
              <a:rPr lang="en-GB" smtClean="0"/>
              <a:t>38</a:t>
            </a:fld>
            <a:endParaRPr lang="en-GB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DBE7E52-ED92-4012-9A46-6459A9639909}"/>
              </a:ext>
            </a:extLst>
          </p:cNvPr>
          <p:cNvGrpSpPr/>
          <p:nvPr/>
        </p:nvGrpSpPr>
        <p:grpSpPr>
          <a:xfrm>
            <a:off x="7886701" y="1971673"/>
            <a:ext cx="3841750" cy="3806311"/>
            <a:chOff x="7778751" y="2193923"/>
            <a:chExt cx="3841750" cy="3806311"/>
          </a:xfrm>
        </p:grpSpPr>
        <p:pic>
          <p:nvPicPr>
            <p:cNvPr id="6" name="Picture 4">
              <a:extLst>
                <a:ext uri="{FF2B5EF4-FFF2-40B4-BE49-F238E27FC236}">
                  <a16:creationId xmlns:a16="http://schemas.microsoft.com/office/drawing/2014/main" id="{0BA862E5-A2FE-4C79-9B6D-CCF979481ED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78751" y="2193923"/>
              <a:ext cx="3841750" cy="37306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0E49C64-C56E-4716-9F86-9AAF34122659}"/>
                </a:ext>
              </a:extLst>
            </p:cNvPr>
            <p:cNvSpPr txBox="1"/>
            <p:nvPr/>
          </p:nvSpPr>
          <p:spPr>
            <a:xfrm>
              <a:off x="10890250" y="5630902"/>
              <a:ext cx="21590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GB" i="1" dirty="0"/>
                <a:t>x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3F64D5C-038E-4DA6-AAE9-83085F299995}"/>
                </a:ext>
              </a:extLst>
            </p:cNvPr>
            <p:cNvSpPr txBox="1"/>
            <p:nvPr/>
          </p:nvSpPr>
          <p:spPr>
            <a:xfrm>
              <a:off x="7866142" y="2554843"/>
              <a:ext cx="28725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GB" i="1" dirty="0"/>
                <a:t>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09572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4CBC8-D2E6-4C18-8EA7-83EBB2C32E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Finding a Principle Component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FF797F-D9D9-429D-B105-12E7DEE5C4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Pattern Recognition – Lecture 1 – Ad Spiers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11F2D4-9BB1-40DC-B5A2-8107FEA787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90424-CDFB-4D1B-9396-B44913C8B5E8}" type="slidenum">
              <a:rPr lang="en-GB" smtClean="0"/>
              <a:t>39</a:t>
            </a:fld>
            <a:endParaRPr lang="en-GB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F26A8E0-95E8-4988-A565-B879E3EED5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52" r="29519"/>
          <a:stretch/>
        </p:blipFill>
        <p:spPr>
          <a:xfrm>
            <a:off x="7164729" y="1226908"/>
            <a:ext cx="4756231" cy="486208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154EAA4-EDEE-4327-8249-238C1F671756}"/>
              </a:ext>
            </a:extLst>
          </p:cNvPr>
          <p:cNvSpPr txBox="1"/>
          <p:nvPr/>
        </p:nvSpPr>
        <p:spPr>
          <a:xfrm>
            <a:off x="735956" y="1690688"/>
            <a:ext cx="602044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b="1" dirty="0"/>
              <a:t>u</a:t>
            </a:r>
            <a:r>
              <a:rPr lang="en-GB" sz="2800" baseline="-25000" dirty="0"/>
              <a:t>1 </a:t>
            </a:r>
            <a:r>
              <a:rPr lang="en-GB" sz="2800" dirty="0"/>
              <a:t>is a principle component</a:t>
            </a:r>
          </a:p>
          <a:p>
            <a:endParaRPr lang="en-GB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We choose an axis for the principal component that </a:t>
            </a:r>
            <a:r>
              <a:rPr lang="en-GB" sz="2800" b="1" dirty="0"/>
              <a:t>maximises the variance </a:t>
            </a:r>
            <a:r>
              <a:rPr lang="en-GB" sz="2800" dirty="0"/>
              <a:t>between data points when they are projected onto that axis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This is also equivalent to </a:t>
            </a:r>
            <a:r>
              <a:rPr lang="en-GB" sz="2800" b="1" dirty="0"/>
              <a:t>minimizing the reconstruction error</a:t>
            </a:r>
          </a:p>
        </p:txBody>
      </p:sp>
    </p:spTree>
    <p:extLst>
      <p:ext uri="{BB962C8B-B14F-4D97-AF65-F5344CB8AC3E}">
        <p14:creationId xmlns:p14="http://schemas.microsoft.com/office/powerpoint/2010/main" val="3221381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9CA5D4-72E5-EF5D-02BE-ED1D24C40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Books (Optional)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42BDC2-3B44-0E97-841F-7A3232A28B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0" i="0" dirty="0">
                <a:effectLst/>
                <a:latin typeface="Arial" panose="020B0604020202020204" pitchFamily="34" charset="0"/>
              </a:rPr>
              <a:t>Pattern Classification, </a:t>
            </a:r>
            <a:r>
              <a:rPr lang="en-GB" b="0" i="0" dirty="0" err="1">
                <a:effectLst/>
                <a:latin typeface="Arial" panose="020B0604020202020204" pitchFamily="34" charset="0"/>
              </a:rPr>
              <a:t>Duda</a:t>
            </a:r>
            <a:r>
              <a:rPr lang="en-GB" b="0" i="0" dirty="0">
                <a:effectLst/>
                <a:latin typeface="Arial" panose="020B0604020202020204" pitchFamily="34" charset="0"/>
              </a:rPr>
              <a:t> &amp; Hart &amp; Stork</a:t>
            </a:r>
          </a:p>
          <a:p>
            <a:pPr lvl="1"/>
            <a:r>
              <a:rPr lang="en-GB" dirty="0">
                <a:latin typeface="Arial" panose="020B0604020202020204" pitchFamily="34" charset="0"/>
              </a:rPr>
              <a:t>Easy to find pdfs online</a:t>
            </a:r>
          </a:p>
          <a:p>
            <a:pPr marL="457200" lvl="1" indent="0">
              <a:buNone/>
            </a:pPr>
            <a:endParaRPr lang="en-GB" b="0" i="0" dirty="0">
              <a:effectLst/>
              <a:latin typeface="Arial" panose="020B0604020202020204" pitchFamily="34" charset="0"/>
            </a:endParaRPr>
          </a:p>
          <a:p>
            <a:r>
              <a:rPr lang="en-GB" b="0" i="0" dirty="0">
                <a:effectLst/>
                <a:latin typeface="Arial" panose="020B0604020202020204" pitchFamily="34" charset="0"/>
              </a:rPr>
              <a:t>Computer Vision: Algorithms and Applications, R. </a:t>
            </a:r>
            <a:r>
              <a:rPr lang="en-GB" b="0" i="0" dirty="0" err="1">
                <a:effectLst/>
                <a:latin typeface="Arial" panose="020B0604020202020204" pitchFamily="34" charset="0"/>
              </a:rPr>
              <a:t>Szeliski</a:t>
            </a:r>
            <a:r>
              <a:rPr lang="en-GB" b="0" i="0" dirty="0">
                <a:effectLst/>
                <a:latin typeface="Arial" panose="020B0604020202020204" pitchFamily="34" charset="0"/>
              </a:rPr>
              <a:t>.</a:t>
            </a:r>
          </a:p>
          <a:p>
            <a:pPr lvl="1"/>
            <a:r>
              <a:rPr lang="en-GB" dirty="0"/>
              <a:t>https://szeliski.org/Book/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16E206-5098-10E7-DCFC-9824E4CF62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Pattern Recognition – Lecture 1 – Ad Spiers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C6B84F-7CF8-9CDA-36AA-1E54CD697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90424-CDFB-4D1B-9396-B44913C8B5E8}" type="slidenum">
              <a:rPr lang="en-GB" smtClean="0"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020620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59BF7-F28F-40DD-80F7-6F6DE1E22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Projection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4F58ACC-A2E5-4B29-B42C-579307FC763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921500" cy="4351338"/>
              </a:xfrm>
            </p:spPr>
            <p:txBody>
              <a:bodyPr>
                <a:normAutofit fontScale="92500" lnSpcReduction="1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GB" sz="3200" dirty="0"/>
                  <a:t>The Projected Variance is </a:t>
                </a:r>
                <a14:m>
                  <m:oMath xmlns:m="http://schemas.openxmlformats.org/officeDocument/2006/math">
                    <m:r>
                      <a:rPr lang="en-GB" sz="32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𝐽</m:t>
                    </m:r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𝑆</m:t>
                    </m:r>
                    <m:sSub>
                      <m:sSub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GB" dirty="0"/>
              </a:p>
              <a:p>
                <a:pPr>
                  <a:lnSpc>
                    <a:spcPct val="120000"/>
                  </a:lnSpc>
                </a:pPr>
                <a:r>
                  <a:rPr lang="en-GB" sz="3300" dirty="0"/>
                  <a:t>Where </a:t>
                </a:r>
                <a:r>
                  <a:rPr lang="en-GB" sz="3300" i="1" dirty="0"/>
                  <a:t>S</a:t>
                </a:r>
                <a:r>
                  <a:rPr lang="en-GB" sz="3300" dirty="0"/>
                  <a:t> is the covariance matrix</a:t>
                </a:r>
              </a:p>
              <a:p>
                <a:pPr>
                  <a:lnSpc>
                    <a:spcPct val="120000"/>
                  </a:lnSpc>
                </a:pPr>
                <a:endParaRPr lang="en-GB" sz="3300" dirty="0"/>
              </a:p>
              <a:p>
                <a:pPr>
                  <a:lnSpc>
                    <a:spcPct val="120000"/>
                  </a:lnSpc>
                </a:pPr>
                <a:r>
                  <a:rPr lang="en-GB" sz="3300" dirty="0"/>
                  <a:t>We wish to choose the eigenvectors of S with </a:t>
                </a:r>
                <a:r>
                  <a:rPr lang="en-GB" sz="3300" i="1" dirty="0"/>
                  <a:t>M</a:t>
                </a:r>
                <a:r>
                  <a:rPr lang="en-GB" sz="3300" dirty="0"/>
                  <a:t> largest eigenvalues</a:t>
                </a:r>
              </a:p>
              <a:p>
                <a:pPr marL="0" indent="0">
                  <a:lnSpc>
                    <a:spcPct val="120000"/>
                  </a:lnSpc>
                  <a:buNone/>
                </a:pP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𝑆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b="0" i="1" smtClean="0">
                            <a:latin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dirty="0"/>
                  <a:t>,  for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=1,…,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endParaRPr lang="en-GB" dirty="0"/>
              </a:p>
              <a:p>
                <a:pPr>
                  <a:lnSpc>
                    <a:spcPct val="120000"/>
                  </a:lnSpc>
                </a:pPr>
                <a:r>
                  <a:rPr lang="en-GB" sz="3400" dirty="0"/>
                  <a:t>Each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3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40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GB" sz="340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sz="3400" dirty="0"/>
                  <a:t> is a principle component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4F58ACC-A2E5-4B29-B42C-579307FC763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921500" cy="4351338"/>
              </a:xfrm>
              <a:blipFill>
                <a:blip r:embed="rId2"/>
                <a:stretch>
                  <a:fillRect l="-1938" t="-1120" r="-2203" b="-196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1AB975-650F-498A-9D70-7F4C6BA321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Pattern Recognition – Lecture 1 – Ad Spiers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AE3A7B-5F8C-4C64-A614-7B1E3F86E9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90424-CDFB-4D1B-9396-B44913C8B5E8}" type="slidenum">
              <a:rPr lang="en-GB" smtClean="0"/>
              <a:t>40</a:t>
            </a:fld>
            <a:endParaRPr lang="en-GB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DBE7E52-ED92-4012-9A46-6459A9639909}"/>
              </a:ext>
            </a:extLst>
          </p:cNvPr>
          <p:cNvGrpSpPr/>
          <p:nvPr/>
        </p:nvGrpSpPr>
        <p:grpSpPr>
          <a:xfrm>
            <a:off x="7886701" y="1971673"/>
            <a:ext cx="3841750" cy="3806311"/>
            <a:chOff x="7778751" y="2193923"/>
            <a:chExt cx="3841750" cy="3806311"/>
          </a:xfrm>
        </p:grpSpPr>
        <p:pic>
          <p:nvPicPr>
            <p:cNvPr id="6" name="Picture 4">
              <a:extLst>
                <a:ext uri="{FF2B5EF4-FFF2-40B4-BE49-F238E27FC236}">
                  <a16:creationId xmlns:a16="http://schemas.microsoft.com/office/drawing/2014/main" id="{0BA862E5-A2FE-4C79-9B6D-CCF979481ED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78751" y="2193923"/>
              <a:ext cx="3841750" cy="37306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0E49C64-C56E-4716-9F86-9AAF34122659}"/>
                </a:ext>
              </a:extLst>
            </p:cNvPr>
            <p:cNvSpPr txBox="1"/>
            <p:nvPr/>
          </p:nvSpPr>
          <p:spPr>
            <a:xfrm>
              <a:off x="10890250" y="5630902"/>
              <a:ext cx="21590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GB" i="1" dirty="0"/>
                <a:t>x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3F64D5C-038E-4DA6-AAE9-83085F299995}"/>
                </a:ext>
              </a:extLst>
            </p:cNvPr>
            <p:cNvSpPr txBox="1"/>
            <p:nvPr/>
          </p:nvSpPr>
          <p:spPr>
            <a:xfrm>
              <a:off x="7866142" y="2554843"/>
              <a:ext cx="28725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GB" i="1" dirty="0"/>
                <a:t>y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D2546AD-924E-426A-853E-699DBFE985DD}"/>
                  </a:ext>
                </a:extLst>
              </p:cNvPr>
              <p:cNvSpPr txBox="1"/>
              <p:nvPr/>
            </p:nvSpPr>
            <p:spPr>
              <a:xfrm>
                <a:off x="2577815" y="3039566"/>
                <a:ext cx="2921569" cy="7788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d>
                            <m:d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</m:d>
                          <m:sSup>
                            <m:sSupPr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D2546AD-924E-426A-853E-699DBFE985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7815" y="3039566"/>
                <a:ext cx="2921569" cy="77886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7805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B298A-F0EF-46AD-B225-53DDBA0E71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PCA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857E05-C993-4AB8-A807-626E379D4A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GB" dirty="0"/>
              <a:t>Standardise the Data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Compute the Covariance Matrix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Calculate Eigenvectors and Eigenvalues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Select a Feature Vector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Project Data onto Principle Components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065221-040B-4759-808A-A1C348E3A2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Pattern Recognition – Lecture 1 – Ad Spiers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46A5E0-B43B-4747-A808-EDBE1CC84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90424-CDFB-4D1B-9396-B44913C8B5E8}" type="slidenum">
              <a:rPr lang="en-GB" smtClean="0"/>
              <a:t>41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67319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3C15F7B-843D-434C-A362-D77FC927DA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522" r="27076" b="50000"/>
          <a:stretch/>
        </p:blipFill>
        <p:spPr>
          <a:xfrm>
            <a:off x="6896100" y="1126371"/>
            <a:ext cx="4673600" cy="52299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7FE3847-388E-41F3-BC8F-E38D41977F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 1 – Standardise the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38EDFC-BEF1-4E94-A983-D850A5823D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805680" cy="4351338"/>
          </a:xfrm>
        </p:spPr>
        <p:txBody>
          <a:bodyPr/>
          <a:lstStyle/>
          <a:p>
            <a:r>
              <a:rPr lang="en-GB" dirty="0"/>
              <a:t>Removes bias from different variable ranges</a:t>
            </a:r>
          </a:p>
          <a:p>
            <a:r>
              <a:rPr lang="en-GB" dirty="0"/>
              <a:t>Data is now centred on (0,0)</a:t>
            </a:r>
          </a:p>
          <a:p>
            <a:r>
              <a:rPr lang="en-GB" dirty="0"/>
              <a:t>This will also be the origin of the new axes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3A8ECC-3155-4100-9BB8-A10ED5FD58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Pattern Recognition – Lecture 1 – Ad Spiers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684FC2-016A-4DEE-A5E1-59C025891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90424-CDFB-4D1B-9396-B44913C8B5E8}" type="slidenum">
              <a:rPr lang="en-GB" smtClean="0"/>
              <a:t>42</a:t>
            </a:fld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78B8CFC-595F-4D8B-A563-56EE1B6EC0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353" r="13128"/>
          <a:stretch/>
        </p:blipFill>
        <p:spPr>
          <a:xfrm>
            <a:off x="6788150" y="1485447"/>
            <a:ext cx="4673600" cy="4781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745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AC9CB2-DFF9-4965-B96F-73BB3C0C4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 2: Calculate the Covariance Matrix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C09FD2-7D4F-4B91-99AD-1EFCA4DEB3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223000" cy="4351338"/>
          </a:xfrm>
        </p:spPr>
        <p:txBody>
          <a:bodyPr/>
          <a:lstStyle/>
          <a:p>
            <a:r>
              <a:rPr lang="en-GB" dirty="0"/>
              <a:t>We wish to understand the relationship between variables</a:t>
            </a:r>
          </a:p>
          <a:p>
            <a:r>
              <a:rPr lang="en-GB" dirty="0"/>
              <a:t>The covariance matrix is an D x D square matrix</a:t>
            </a:r>
          </a:p>
          <a:p>
            <a:endParaRPr lang="en-GB" dirty="0"/>
          </a:p>
          <a:p>
            <a:endParaRPr lang="en-GB" dirty="0"/>
          </a:p>
          <a:p>
            <a:pPr marL="342900"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dirty="0">
                <a:effectLst/>
                <a:latin typeface="Calibri" panose="020F0502020204030204" pitchFamily="34" charset="0"/>
              </a:rPr>
              <a:t>if positive then : the two variables increase or decrease together (correlated)</a:t>
            </a:r>
          </a:p>
          <a:p>
            <a:pPr marL="342900"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dirty="0">
                <a:effectLst/>
                <a:latin typeface="Calibri" panose="020F0502020204030204" pitchFamily="34" charset="0"/>
              </a:rPr>
              <a:t>if negative then : One increases when the other decreases (Inversely correlated)</a:t>
            </a:r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FA918C-714B-4595-9E7D-279F6884C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Pattern Recognition – Lecture 1 – Ad Spiers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295EAF-471C-41A3-A516-400D2FC9A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90424-CDFB-4D1B-9396-B44913C8B5E8}" type="slidenum">
              <a:rPr lang="en-GB" smtClean="0"/>
              <a:t>43</a:t>
            </a:fld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7C1AA8F-D7BD-4075-9F6B-0C34FE920F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1857" y="4431348"/>
            <a:ext cx="2619375" cy="12573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6268963-9EE9-4ACE-BA9A-BE3990F55085}"/>
                  </a:ext>
                </a:extLst>
              </p:cNvPr>
              <p:cNvSpPr txBox="1"/>
              <p:nvPr/>
            </p:nvSpPr>
            <p:spPr>
              <a:xfrm>
                <a:off x="1942106" y="3671515"/>
                <a:ext cx="4364465" cy="8322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𝑜𝑣</m:t>
                                </m:r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m:rPr>
                                    <m:brk m:alnAt="7"/>
                                  </m:rPr>
                                  <a:rPr lang="en-GB" sz="2800" i="1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  <m:r>
                                  <a:rPr lang="en-GB" sz="2800" i="1">
                                    <a:latin typeface="Cambria Math" panose="02040503050406030204" pitchFamily="18" charset="0"/>
                                  </a:rPr>
                                  <m:t>𝑜𝑣</m:t>
                                </m:r>
                                <m:r>
                                  <a:rPr lang="en-GB" sz="28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GB" sz="28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GB" sz="28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GB" sz="28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sz="2800" i="1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  <m:r>
                                  <a:rPr lang="en-GB" sz="2800" i="1">
                                    <a:latin typeface="Cambria Math" panose="02040503050406030204" pitchFamily="18" charset="0"/>
                                  </a:rPr>
                                  <m:t>𝑜𝑣</m:t>
                                </m:r>
                                <m:r>
                                  <a:rPr lang="en-GB" sz="28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GB" sz="28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GB" sz="28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GB" sz="28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m:rPr>
                                    <m:brk m:alnAt="7"/>
                                  </m:rPr>
                                  <a:rPr lang="en-GB" sz="2800" i="1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  <m:r>
                                  <a:rPr lang="en-GB" sz="2800" i="1">
                                    <a:latin typeface="Cambria Math" panose="02040503050406030204" pitchFamily="18" charset="0"/>
                                  </a:rPr>
                                  <m:t>𝑜𝑣</m:t>
                                </m:r>
                                <m:r>
                                  <a:rPr lang="en-GB" sz="28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GB" sz="28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GB" sz="28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6268963-9EE9-4ACE-BA9A-BE3990F550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2106" y="3671515"/>
                <a:ext cx="4364465" cy="83221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4F0A8A23-3BBD-4946-B9CC-8B865E9CC78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353" r="13128"/>
          <a:stretch/>
        </p:blipFill>
        <p:spPr>
          <a:xfrm>
            <a:off x="8286792" y="1656287"/>
            <a:ext cx="2296215" cy="2349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108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8741D5-68EA-441E-AC1F-5DCCDFAF62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 3. Determine Eigenvectors &amp; Eigenvalues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12C9FE-FC01-4BED-875D-5BB154966B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Pattern Recognition – Lecture 1 – Ad Spiers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76548D-2B71-4ACE-A932-10E2463FF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90424-CDFB-4D1B-9396-B44913C8B5E8}" type="slidenum">
              <a:rPr lang="en-GB" smtClean="0"/>
              <a:t>44</a:t>
            </a:fld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1A67AFB-1772-4634-A11D-42BF5BE2AB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1626" y="1849080"/>
            <a:ext cx="5392294" cy="4276297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F387D3A-9A5B-4F3D-9099-9BF1AC0B36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b="25677"/>
          <a:stretch/>
        </p:blipFill>
        <p:spPr>
          <a:xfrm>
            <a:off x="5059680" y="1725676"/>
            <a:ext cx="2410974" cy="4236184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0B66114-8159-4A62-B4C8-65B8514FE34B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3911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GB" dirty="0"/>
              <a:t>Get the eigenvalues and eigenvectors of the covariance matrix</a:t>
            </a:r>
          </a:p>
          <a:p>
            <a:pPr>
              <a:lnSpc>
                <a:spcPct val="120000"/>
              </a:lnSpc>
            </a:pPr>
            <a:endParaRPr lang="en-GB" dirty="0"/>
          </a:p>
          <a:p>
            <a:pPr>
              <a:lnSpc>
                <a:spcPct val="120000"/>
              </a:lnSpc>
            </a:pPr>
            <a:r>
              <a:rPr lang="en-GB" dirty="0"/>
              <a:t>The </a:t>
            </a:r>
            <a:r>
              <a:rPr lang="en-GB" b="1" dirty="0"/>
              <a:t>eigenvectors</a:t>
            </a:r>
            <a:r>
              <a:rPr lang="en-GB" dirty="0"/>
              <a:t> may be plotted on the data to show the </a:t>
            </a:r>
            <a:r>
              <a:rPr lang="en-GB" b="1" dirty="0"/>
              <a:t>principle components</a:t>
            </a:r>
            <a:r>
              <a:rPr lang="en-GB" dirty="0"/>
              <a:t> (PCs)</a:t>
            </a:r>
          </a:p>
          <a:p>
            <a:pPr>
              <a:lnSpc>
                <a:spcPct val="120000"/>
              </a:lnSpc>
            </a:pPr>
            <a:endParaRPr lang="en-GB" dirty="0"/>
          </a:p>
          <a:p>
            <a:pPr>
              <a:lnSpc>
                <a:spcPct val="120000"/>
              </a:lnSpc>
            </a:pPr>
            <a:r>
              <a:rPr lang="en-GB" dirty="0"/>
              <a:t>The </a:t>
            </a:r>
            <a:r>
              <a:rPr lang="en-GB" b="1" dirty="0"/>
              <a:t>eigenvalues</a:t>
            </a:r>
            <a:r>
              <a:rPr lang="en-GB" dirty="0"/>
              <a:t> show the </a:t>
            </a:r>
            <a:r>
              <a:rPr lang="en-GB" b="1" dirty="0"/>
              <a:t>variance</a:t>
            </a:r>
            <a:r>
              <a:rPr lang="en-GB" dirty="0"/>
              <a:t> of the corresponding PC</a:t>
            </a:r>
          </a:p>
          <a:p>
            <a:pPr>
              <a:lnSpc>
                <a:spcPct val="120000"/>
              </a:lnSpc>
            </a:pPr>
            <a:r>
              <a:rPr lang="en-GB" dirty="0"/>
              <a:t>First PC has the highest variance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D546C54-0403-4800-A929-5CF690938678}"/>
              </a:ext>
            </a:extLst>
          </p:cNvPr>
          <p:cNvSpPr/>
          <p:nvPr/>
        </p:nvSpPr>
        <p:spPr>
          <a:xfrm>
            <a:off x="6483249" y="3722203"/>
            <a:ext cx="908151" cy="7296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4A29B6D-1A49-4900-88A1-04E9A1CE5ACF}"/>
              </a:ext>
            </a:extLst>
          </p:cNvPr>
          <p:cNvSpPr/>
          <p:nvPr/>
        </p:nvSpPr>
        <p:spPr>
          <a:xfrm>
            <a:off x="5227219" y="3722203"/>
            <a:ext cx="1088491" cy="729632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38744C8-D71A-487C-BF9B-89BAD55C96DF}"/>
              </a:ext>
            </a:extLst>
          </p:cNvPr>
          <p:cNvSpPr/>
          <p:nvPr/>
        </p:nvSpPr>
        <p:spPr>
          <a:xfrm>
            <a:off x="6483249" y="5597718"/>
            <a:ext cx="908151" cy="24649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79CBBC2-296E-4F81-9DF9-785378E82189}"/>
              </a:ext>
            </a:extLst>
          </p:cNvPr>
          <p:cNvSpPr/>
          <p:nvPr/>
        </p:nvSpPr>
        <p:spPr>
          <a:xfrm>
            <a:off x="5227219" y="5273638"/>
            <a:ext cx="1088491" cy="324080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5371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977FF-AB75-403B-9085-75D847B4E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Select Feature Vector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81B293F-8102-4C52-A8FF-3AE04EA0123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1" y="1825625"/>
                <a:ext cx="7004050" cy="4351338"/>
              </a:xfrm>
            </p:spPr>
            <p:txBody>
              <a:bodyPr>
                <a:normAutofit/>
              </a:bodyPr>
              <a:lstStyle/>
              <a:p>
                <a:r>
                  <a:rPr lang="en-GB" dirty="0"/>
                  <a:t>We use the feature vector to project the data onto the principle component axes </a:t>
                </a:r>
              </a:p>
              <a:p>
                <a:r>
                  <a:rPr lang="en-GB" dirty="0"/>
                  <a:t>We select appropriate Eigenvectors for this projection</a:t>
                </a:r>
              </a:p>
              <a:p>
                <a:pPr>
                  <a:spcAft>
                    <a:spcPts val="600"/>
                  </a:spcAft>
                </a:pPr>
                <a:r>
                  <a:rPr lang="en-GB" dirty="0"/>
                  <a:t>For a 2D projection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𝑃𝐶</m:t>
                                    </m:r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𝑃𝐶</m:t>
                                    </m:r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b="0" i="1" dirty="0">
                  <a:latin typeface="Cambria Math" panose="02040503050406030204" pitchFamily="18" charset="0"/>
                </a:endParaRPr>
              </a:p>
              <a:p>
                <a:r>
                  <a:rPr lang="en-GB" dirty="0"/>
                  <a:t>For a 1D projection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𝑃𝐶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81B293F-8102-4C52-A8FF-3AE04EA0123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1" y="1825625"/>
                <a:ext cx="7004050" cy="4351338"/>
              </a:xfrm>
              <a:blipFill>
                <a:blip r:embed="rId2"/>
                <a:stretch>
                  <a:fillRect l="-1568" t="-1261" r="-191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AE87D7-AD80-4759-AF90-E6A466048A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Pattern Recognition – Lecture 1 – Ad Spiers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3C00CF-1F1C-4CFC-82EF-BC57D36C70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90424-CDFB-4D1B-9396-B44913C8B5E8}" type="slidenum">
              <a:rPr lang="en-GB" smtClean="0"/>
              <a:t>45</a:t>
            </a:fld>
            <a:endParaRPr lang="en-GB" dirty="0"/>
          </a:p>
        </p:txBody>
      </p:sp>
      <p:pic>
        <p:nvPicPr>
          <p:cNvPr id="6" name="Content Placeholder 7">
            <a:extLst>
              <a:ext uri="{FF2B5EF4-FFF2-40B4-BE49-F238E27FC236}">
                <a16:creationId xmlns:a16="http://schemas.microsoft.com/office/drawing/2014/main" id="{0B5D3E22-5031-4545-BA6A-BAD833DA08F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7268" b="53217"/>
          <a:stretch/>
        </p:blipFill>
        <p:spPr>
          <a:xfrm>
            <a:off x="8153400" y="1952625"/>
            <a:ext cx="3071640" cy="1417109"/>
          </a:xfrm>
          <a:prstGeom prst="rect">
            <a:avLst/>
          </a:prstGeom>
        </p:spPr>
      </p:pic>
      <p:pic>
        <p:nvPicPr>
          <p:cNvPr id="7" name="Content Placeholder 7">
            <a:extLst>
              <a:ext uri="{FF2B5EF4-FFF2-40B4-BE49-F238E27FC236}">
                <a16:creationId xmlns:a16="http://schemas.microsoft.com/office/drawing/2014/main" id="{42F90012-9B68-48BE-85CA-4F9624E6D2F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41" t="54026" r="141" b="26459"/>
          <a:stretch/>
        </p:blipFill>
        <p:spPr>
          <a:xfrm>
            <a:off x="8153400" y="535516"/>
            <a:ext cx="3071640" cy="1417109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CA86979-6D5B-43E7-A4E6-9A888B4B43B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0871" b="-386"/>
          <a:stretch/>
        </p:blipFill>
        <p:spPr>
          <a:xfrm>
            <a:off x="8153400" y="3932458"/>
            <a:ext cx="3071640" cy="141710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7C89FEA-9980-4FC2-ABF1-FA495A3CA84A}"/>
              </a:ext>
            </a:extLst>
          </p:cNvPr>
          <p:cNvSpPr/>
          <p:nvPr/>
        </p:nvSpPr>
        <p:spPr>
          <a:xfrm>
            <a:off x="9978390" y="2597150"/>
            <a:ext cx="1088491" cy="7296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D128393-D0B7-423C-A14F-C10BD72229AB}"/>
              </a:ext>
            </a:extLst>
          </p:cNvPr>
          <p:cNvSpPr/>
          <p:nvPr/>
        </p:nvSpPr>
        <p:spPr>
          <a:xfrm>
            <a:off x="8509000" y="2597150"/>
            <a:ext cx="1088491" cy="729632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79F7E7F-1EC7-48C9-AD95-98153A1E21FD}"/>
              </a:ext>
            </a:extLst>
          </p:cNvPr>
          <p:cNvCxnSpPr>
            <a:cxnSpLocks/>
          </p:cNvCxnSpPr>
          <p:nvPr/>
        </p:nvCxnSpPr>
        <p:spPr>
          <a:xfrm flipH="1">
            <a:off x="9277350" y="3488267"/>
            <a:ext cx="1136650" cy="970491"/>
          </a:xfrm>
          <a:prstGeom prst="straightConnector1">
            <a:avLst/>
          </a:pr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CCB9D426-AC29-45F3-BFCD-2994A8E2858A}"/>
              </a:ext>
            </a:extLst>
          </p:cNvPr>
          <p:cNvSpPr/>
          <p:nvPr/>
        </p:nvSpPr>
        <p:spPr>
          <a:xfrm>
            <a:off x="10005114" y="1545256"/>
            <a:ext cx="1088491" cy="31582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1E72D55-0632-412B-9EC7-D74F102646FE}"/>
              </a:ext>
            </a:extLst>
          </p:cNvPr>
          <p:cNvSpPr/>
          <p:nvPr/>
        </p:nvSpPr>
        <p:spPr>
          <a:xfrm>
            <a:off x="8535012" y="1180041"/>
            <a:ext cx="1088491" cy="328392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BAA3BAF-2AD4-4483-87A8-781F3AB283FE}"/>
              </a:ext>
            </a:extLst>
          </p:cNvPr>
          <p:cNvCxnSpPr>
            <a:cxnSpLocks/>
          </p:cNvCxnSpPr>
          <p:nvPr/>
        </p:nvCxnSpPr>
        <p:spPr>
          <a:xfrm>
            <a:off x="9036050" y="3429000"/>
            <a:ext cx="1466850" cy="1029758"/>
          </a:xfrm>
          <a:prstGeom prst="straightConnector1">
            <a:avLst/>
          </a:prstGeom>
          <a:noFill/>
          <a:ln w="38100">
            <a:solidFill>
              <a:srgbClr val="92D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2278169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5" grpId="0" animBg="1"/>
      <p:bldP spid="16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9254729-6A7B-46F7-B380-A30B2A750D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3598" y="2185434"/>
            <a:ext cx="5987405" cy="41346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CDCC9D-5166-4FDC-869C-A3AD09E71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33425"/>
          </a:xfrm>
        </p:spPr>
        <p:txBody>
          <a:bodyPr/>
          <a:lstStyle/>
          <a:p>
            <a:r>
              <a:rPr lang="en-GB" dirty="0"/>
              <a:t>Projection onto Principle Components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C5F1DF-E842-4C98-A4D6-32FAEF6C28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Pattern Recognition – Lecture 1 – Ad Spiers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B9FB48-8AC2-4E0F-86FB-30226E133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90424-CDFB-4D1B-9396-B44913C8B5E8}" type="slidenum">
              <a:rPr lang="en-GB" smtClean="0"/>
              <a:t>46</a:t>
            </a:fld>
            <a:endParaRPr lang="en-GB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FE68CA6-08B6-42ED-874B-DF651387CB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00884" y="2203975"/>
            <a:ext cx="5029200" cy="3988349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74172B30-A9DF-49CF-BED4-1474A778A9E3}"/>
              </a:ext>
            </a:extLst>
          </p:cNvPr>
          <p:cNvSpPr/>
          <p:nvPr/>
        </p:nvSpPr>
        <p:spPr>
          <a:xfrm>
            <a:off x="2555663" y="3679277"/>
            <a:ext cx="254000" cy="254000"/>
          </a:xfrm>
          <a:prstGeom prst="ellipse">
            <a:avLst/>
          </a:prstGeom>
          <a:noFill/>
          <a:ln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351C9A1-CAA8-4C87-952E-F63A1CB46074}"/>
              </a:ext>
            </a:extLst>
          </p:cNvPr>
          <p:cNvSpPr/>
          <p:nvPr/>
        </p:nvSpPr>
        <p:spPr>
          <a:xfrm>
            <a:off x="8350927" y="3196931"/>
            <a:ext cx="254000" cy="254000"/>
          </a:xfrm>
          <a:prstGeom prst="ellipse">
            <a:avLst/>
          </a:prstGeom>
          <a:noFill/>
          <a:ln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2B1AF9B-AFBF-4C10-B2AF-21C41442BB81}"/>
              </a:ext>
            </a:extLst>
          </p:cNvPr>
          <p:cNvSpPr/>
          <p:nvPr/>
        </p:nvSpPr>
        <p:spPr>
          <a:xfrm>
            <a:off x="4100195" y="4252746"/>
            <a:ext cx="254000" cy="254000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887DA9A-AAC2-4226-BE94-CD303EA67ADA}"/>
              </a:ext>
            </a:extLst>
          </p:cNvPr>
          <p:cNvSpPr/>
          <p:nvPr/>
        </p:nvSpPr>
        <p:spPr>
          <a:xfrm>
            <a:off x="9076160" y="4702643"/>
            <a:ext cx="254000" cy="254000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12D0367-EAFB-4C7B-B6D1-B0ADDAB28602}"/>
                  </a:ext>
                </a:extLst>
              </p:cNvPr>
              <p:cNvSpPr txBox="1"/>
              <p:nvPr/>
            </p:nvSpPr>
            <p:spPr>
              <a:xfrm>
                <a:off x="2809663" y="1371112"/>
                <a:ext cx="6096000" cy="5974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GB" sz="2800" b="1" i="1" dirty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2800" b="1" i="1" dirty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acc>
                      <m:r>
                        <m:rPr>
                          <m:nor/>
                        </m:rPr>
                        <a:rPr lang="en-GB" sz="2800" i="1" baseline="-25000" dirty="0"/>
                        <m:t>n</m:t>
                      </m:r>
                      <m:r>
                        <m:rPr>
                          <m:nor/>
                        </m:rPr>
                        <a:rPr lang="en-GB" sz="2800" dirty="0"/>
                        <m:t> = </m:t>
                      </m:r>
                      <m:r>
                        <m:rPr>
                          <m:nor/>
                        </m:rPr>
                        <a:rPr lang="en-GB" sz="2800" b="1" dirty="0"/>
                        <m:t>u</m:t>
                      </m:r>
                      <m:r>
                        <m:rPr>
                          <m:nor/>
                        </m:rPr>
                        <a:rPr lang="en-GB" sz="2800" baseline="-25000" dirty="0"/>
                        <m:t>1</m:t>
                      </m:r>
                      <m:r>
                        <m:rPr>
                          <m:nor/>
                        </m:rPr>
                        <a:rPr lang="en-GB" sz="2800" baseline="30000" dirty="0"/>
                        <m:t>T</m:t>
                      </m:r>
                      <m:r>
                        <m:rPr>
                          <m:nor/>
                        </m:rPr>
                        <a:rPr lang="en-GB" sz="2800" b="1" dirty="0"/>
                        <m:t>x</m:t>
                      </m:r>
                      <m:r>
                        <m:rPr>
                          <m:nor/>
                        </m:rPr>
                        <a:rPr lang="en-GB" sz="2800" i="1" baseline="-25000" dirty="0"/>
                        <m:t>n</m:t>
                      </m:r>
                    </m:oMath>
                  </m:oMathPara>
                </a14:m>
                <a:endParaRPr lang="en-GB" sz="2800" i="1" baseline="-250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12D0367-EAFB-4C7B-B6D1-B0ADDAB286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9663" y="1371112"/>
                <a:ext cx="6096000" cy="59747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29758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9254729-6A7B-46F7-B380-A30B2A750D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1178" y="1713047"/>
            <a:ext cx="6773163" cy="467723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CDCC9D-5166-4FDC-869C-A3AD09E71A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Projection onto PCs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C5F1DF-E842-4C98-A4D6-32FAEF6C28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Pattern Recognition – Lecture 1 – Ad Spiers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B9FB48-8AC2-4E0F-86FB-30226E133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90424-CDFB-4D1B-9396-B44913C8B5E8}" type="slidenum">
              <a:rPr lang="en-GB" smtClean="0"/>
              <a:t>47</a:t>
            </a:fld>
            <a:endParaRPr lang="en-GB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0088B54-CFF0-44E7-8055-413649D089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699000" cy="4351338"/>
          </a:xfrm>
        </p:spPr>
        <p:txBody>
          <a:bodyPr/>
          <a:lstStyle/>
          <a:p>
            <a:r>
              <a:rPr lang="en-GB" dirty="0"/>
              <a:t>We can also visualise this via 1D plots</a:t>
            </a:r>
          </a:p>
          <a:p>
            <a:r>
              <a:rPr lang="en-GB" dirty="0"/>
              <a:t>PC1 on its own would be a 1D representation of the original 2D data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EC0BFB3-76A1-429D-BB59-A88105AB01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8930"/>
          <a:stretch/>
        </p:blipFill>
        <p:spPr>
          <a:xfrm>
            <a:off x="0" y="3822528"/>
            <a:ext cx="6720840" cy="2567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946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F3AD2-6CCD-44A7-8A0B-F96F191419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Compare (</a:t>
            </a:r>
            <a:r>
              <a:rPr lang="en-GB" dirty="0" err="1"/>
              <a:t>x,y</a:t>
            </a:r>
            <a:r>
              <a:rPr lang="en-GB" dirty="0"/>
              <a:t>) to (PC1, PC2)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DB91E0-E8A6-45E9-8EBA-FF4DE037C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Pattern Recognition – Lecture 1 – Ad Spiers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F9BFEF-B724-4954-AB56-6C5C0679A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90424-CDFB-4D1B-9396-B44913C8B5E8}" type="slidenum">
              <a:rPr lang="en-GB" smtClean="0"/>
              <a:t>48</a:t>
            </a:fld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7B70A4-22DE-4BC3-BFC8-247B8C3729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698" t="63260" r="17572" b="18132"/>
          <a:stretch/>
        </p:blipFill>
        <p:spPr>
          <a:xfrm>
            <a:off x="5332729" y="1690688"/>
            <a:ext cx="6384663" cy="170941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8C5F6B3-DB8A-44D8-B2D3-5F8C37BEDD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8653" r="18504" b="17071"/>
          <a:stretch/>
        </p:blipFill>
        <p:spPr>
          <a:xfrm>
            <a:off x="4556761" y="4074196"/>
            <a:ext cx="6873362" cy="1531690"/>
          </a:xfrm>
          <a:prstGeom prst="rect">
            <a:avLst/>
          </a:prstGeom>
        </p:spPr>
      </p:pic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122AB8C7-0848-4978-90F0-4F3EF59602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008120" cy="4351338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Data is now ordered by variance</a:t>
            </a:r>
          </a:p>
          <a:p>
            <a:r>
              <a:rPr lang="en-GB" dirty="0"/>
              <a:t>We see the greatest variation in data in PC1</a:t>
            </a:r>
          </a:p>
          <a:p>
            <a:r>
              <a:rPr lang="en-GB" dirty="0"/>
              <a:t>Followed by PC2</a:t>
            </a:r>
          </a:p>
          <a:p>
            <a:r>
              <a:rPr lang="en-GB" dirty="0"/>
              <a:t>In higher dimensional data this order would continue</a:t>
            </a:r>
          </a:p>
          <a:p>
            <a:r>
              <a:rPr lang="en-GB" dirty="0"/>
              <a:t>We could then select the first few PCs to represent our data</a:t>
            </a:r>
          </a:p>
        </p:txBody>
      </p:sp>
    </p:spTree>
    <p:extLst>
      <p:ext uri="{BB962C8B-B14F-4D97-AF65-F5344CB8AC3E}">
        <p14:creationId xmlns:p14="http://schemas.microsoft.com/office/powerpoint/2010/main" val="2720657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ECAEF6-F755-4C5B-8362-9B30D0247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More on Principle 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F2C094-5140-4005-8247-910BEE315F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756400" cy="4351338"/>
          </a:xfrm>
        </p:spPr>
        <p:txBody>
          <a:bodyPr>
            <a:normAutofit fontScale="92500"/>
          </a:bodyPr>
          <a:lstStyle/>
          <a:p>
            <a:r>
              <a:rPr lang="en-GB" dirty="0"/>
              <a:t>The new axes are not related to a tangible quantity</a:t>
            </a:r>
          </a:p>
          <a:p>
            <a:pPr lvl="1"/>
            <a:r>
              <a:rPr lang="en-GB" dirty="0"/>
              <a:t>We cannot say the units are ‘drink/snacks’</a:t>
            </a:r>
          </a:p>
          <a:p>
            <a:pPr lvl="1"/>
            <a:r>
              <a:rPr lang="en-GB" dirty="0"/>
              <a:t>The axes may not even an equal ratio of drinks to snacks.</a:t>
            </a:r>
          </a:p>
          <a:p>
            <a:pPr lvl="1"/>
            <a:endParaRPr lang="en-GB" dirty="0"/>
          </a:p>
          <a:p>
            <a:r>
              <a:rPr lang="en-GB" dirty="0"/>
              <a:t>Though our example deals with quantities of items, the principle components could also exist between completely different units</a:t>
            </a:r>
          </a:p>
          <a:p>
            <a:pPr lvl="2"/>
            <a:r>
              <a:rPr lang="en-GB" sz="2600" dirty="0"/>
              <a:t>E.g. Mass / Cost</a:t>
            </a:r>
          </a:p>
          <a:p>
            <a:pPr lvl="2"/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A78EA1-1AE4-4D68-9345-525FA4B412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Pattern Recognition – Lecture 1 – Ad Spiers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1D6B6F-B13C-4101-BA67-D7EF9263E1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90424-CDFB-4D1B-9396-B44913C8B5E8}" type="slidenum">
              <a:rPr lang="en-GB" smtClean="0"/>
              <a:t>49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28507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3D4976-65A6-F6EC-8128-F3F43AC05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Assessment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2F8BDB-8E05-532F-7C7F-9F0D6E7EB6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5 weeks – Pattern Recognition</a:t>
            </a:r>
          </a:p>
          <a:p>
            <a:r>
              <a:rPr lang="en-GB" dirty="0"/>
              <a:t>5 weeks – Computer Vision</a:t>
            </a:r>
          </a:p>
          <a:p>
            <a:endParaRPr lang="en-GB" dirty="0"/>
          </a:p>
          <a:p>
            <a:r>
              <a:rPr lang="en-GB" dirty="0"/>
              <a:t>One coursework for each, to be done in pairs</a:t>
            </a:r>
          </a:p>
          <a:p>
            <a:pPr lvl="1"/>
            <a:r>
              <a:rPr lang="en-GB" dirty="0"/>
              <a:t>PR Deadline – 15</a:t>
            </a:r>
            <a:r>
              <a:rPr lang="en-GB" baseline="30000" dirty="0"/>
              <a:t>th</a:t>
            </a:r>
            <a:r>
              <a:rPr lang="en-GB" dirty="0"/>
              <a:t> February at 23:59</a:t>
            </a:r>
          </a:p>
          <a:p>
            <a:pPr lvl="1"/>
            <a:r>
              <a:rPr lang="en-GB" dirty="0"/>
              <a:t>CV Deadline – 21</a:t>
            </a:r>
            <a:r>
              <a:rPr lang="en-GB" baseline="30000" dirty="0"/>
              <a:t>st</a:t>
            </a:r>
            <a:r>
              <a:rPr lang="en-GB" dirty="0"/>
              <a:t> March at 23:59</a:t>
            </a:r>
          </a:p>
          <a:p>
            <a:endParaRPr lang="en-GB" dirty="0"/>
          </a:p>
          <a:p>
            <a:r>
              <a:rPr lang="en-GB" dirty="0"/>
              <a:t>Wiseflow test (Closed Book, in person) – 15</a:t>
            </a:r>
            <a:r>
              <a:rPr lang="en-GB" baseline="30000" dirty="0"/>
              <a:t>th</a:t>
            </a:r>
            <a:r>
              <a:rPr lang="en-GB" dirty="0"/>
              <a:t> March</a:t>
            </a:r>
          </a:p>
          <a:p>
            <a:pPr lvl="1"/>
            <a:endParaRPr lang="en-GB" dirty="0"/>
          </a:p>
          <a:p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A4C32A-F2F9-D975-1D84-9A95CDD9F9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Pattern Recognition – Lecture 1 – Ad Spiers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85038C-8FCF-0026-8DE8-AF2805B97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90424-CDFB-4D1B-9396-B44913C8B5E8}" type="slidenum">
              <a:rPr lang="en-GB" smtClean="0"/>
              <a:t>5</a:t>
            </a:fld>
            <a:endParaRPr lang="en-GB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D921188-C8FD-FB4A-81F5-55EEABF4DA0C}"/>
              </a:ext>
            </a:extLst>
          </p:cNvPr>
          <p:cNvSpPr/>
          <p:nvPr/>
        </p:nvSpPr>
        <p:spPr>
          <a:xfrm>
            <a:off x="4656667" y="6409267"/>
            <a:ext cx="2772833" cy="2759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4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4759FF-5E49-45A2-80F5-60DB0A8572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More interesting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5E82F8-F797-4340-8F8E-7C5C66540F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806820" cy="4351338"/>
          </a:xfrm>
        </p:spPr>
        <p:txBody>
          <a:bodyPr/>
          <a:lstStyle/>
          <a:p>
            <a:r>
              <a:rPr lang="en-GB" dirty="0"/>
              <a:t>3D example</a:t>
            </a:r>
          </a:p>
          <a:p>
            <a:r>
              <a:rPr lang="en-GB" dirty="0"/>
              <a:t>Let’s include </a:t>
            </a:r>
            <a:r>
              <a:rPr lang="en-GB" b="1" dirty="0"/>
              <a:t>time of </a:t>
            </a:r>
            <a:br>
              <a:rPr lang="en-GB" b="1" dirty="0"/>
            </a:br>
            <a:r>
              <a:rPr lang="en-GB" b="1" dirty="0"/>
              <a:t>first item purchase (z)</a:t>
            </a:r>
          </a:p>
          <a:p>
            <a:r>
              <a:rPr lang="en-GB" dirty="0"/>
              <a:t>Café is open 7am to 4pm</a:t>
            </a:r>
          </a:p>
          <a:p>
            <a:r>
              <a:rPr lang="en-GB" dirty="0"/>
              <a:t>Ignore the 6am in the</a:t>
            </a:r>
            <a:br>
              <a:rPr lang="en-GB" dirty="0"/>
            </a:br>
            <a:r>
              <a:rPr lang="en-GB" dirty="0"/>
              <a:t>plot, that is just Matlab</a:t>
            </a:r>
            <a:br>
              <a:rPr lang="en-GB" dirty="0"/>
            </a:br>
            <a:r>
              <a:rPr lang="en-GB" dirty="0"/>
              <a:t>scaling. </a:t>
            </a:r>
          </a:p>
          <a:p>
            <a:r>
              <a:rPr lang="en-GB" dirty="0"/>
              <a:t>The lowest value is 7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4C8E3E-BEF9-46E9-9575-6CB5323F62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Pattern Recognition – Lecture 1 – Ad Spiers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63038B-1460-4EA4-A4CE-3A917B6AC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90424-CDFB-4D1B-9396-B44913C8B5E8}" type="slidenum">
              <a:rPr lang="en-GB" smtClean="0"/>
              <a:t>50</a:t>
            </a:fld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F1EAD88-DB18-43E6-9F2B-D5D54E3EE6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6856" y="365124"/>
            <a:ext cx="7325144" cy="649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548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F8E7CE-82E6-46ED-B846-3BEF5E4221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Calculations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879FFB-DFED-4885-824E-3F5A3447B0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5636079" cy="4351338"/>
          </a:xfrm>
        </p:spPr>
        <p:txBody>
          <a:bodyPr/>
          <a:lstStyle/>
          <a:p>
            <a:r>
              <a:rPr lang="en-GB" dirty="0"/>
              <a:t>Now a 3x3 matrix</a:t>
            </a:r>
          </a:p>
          <a:p>
            <a:r>
              <a:rPr lang="en-GB" dirty="0"/>
              <a:t>Eigenvalues gives variance of PCs</a:t>
            </a:r>
          </a:p>
          <a:p>
            <a:r>
              <a:rPr lang="en-GB" dirty="0"/>
              <a:t>Eigenvectors give directions of PCs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2172F0-9346-4905-9154-8A89E8BFD4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Pattern Recognition – Lecture 1 – Ad Spiers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096030-91ED-4F28-9DDA-ED859D8779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90424-CDFB-4D1B-9396-B44913C8B5E8}" type="slidenum">
              <a:rPr lang="en-GB" smtClean="0"/>
              <a:t>51</a:t>
            </a:fld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E2CD52B-68CC-4328-BA85-EE3FE68572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5034"/>
          <a:stretch/>
        </p:blipFill>
        <p:spPr>
          <a:xfrm>
            <a:off x="7510851" y="690465"/>
            <a:ext cx="3533775" cy="51411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CF0EDE8-F106-4BEC-A3E3-139465D26D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5809" y="3593056"/>
            <a:ext cx="3200691" cy="2837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650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376751E3-54D0-447B-B7B5-086ECC5724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2785" b="25893"/>
          <a:stretch/>
        </p:blipFill>
        <p:spPr>
          <a:xfrm>
            <a:off x="467701" y="2081996"/>
            <a:ext cx="4277184" cy="176987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E3A7EFB-1CC0-4CAB-9D91-D75F731DBF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7483" b="53188"/>
          <a:stretch/>
        </p:blipFill>
        <p:spPr>
          <a:xfrm>
            <a:off x="467701" y="4296139"/>
            <a:ext cx="4277184" cy="16044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250C432-6436-4319-9C49-E136091B90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4885" y="339903"/>
            <a:ext cx="7440895" cy="65164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6076FFB-DC0F-43FE-9D24-A904240E2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Plotting the PCs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066E5D-CEF3-4B57-B6AB-1B69629A89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Pattern Recognition – Lecture 1 – Ad Spiers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B8058A-3F6A-455D-8883-6C252AA34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90424-CDFB-4D1B-9396-B44913C8B5E8}" type="slidenum">
              <a:rPr lang="en-GB" smtClean="0"/>
              <a:t>52</a:t>
            </a:fld>
            <a:endParaRPr lang="en-GB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29E646A-B9A8-41B6-A1D6-812D7A788F5D}"/>
              </a:ext>
            </a:extLst>
          </p:cNvPr>
          <p:cNvSpPr/>
          <p:nvPr/>
        </p:nvSpPr>
        <p:spPr>
          <a:xfrm>
            <a:off x="3690257" y="3429000"/>
            <a:ext cx="982436" cy="29320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695D5BA-8BD5-4D93-93AD-9A5B1FF1AB67}"/>
              </a:ext>
            </a:extLst>
          </p:cNvPr>
          <p:cNvSpPr/>
          <p:nvPr/>
        </p:nvSpPr>
        <p:spPr>
          <a:xfrm>
            <a:off x="2229025" y="3092243"/>
            <a:ext cx="1088491" cy="324080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A672EBB-B240-4A0E-9DF6-5A554D4E6B09}"/>
              </a:ext>
            </a:extLst>
          </p:cNvPr>
          <p:cNvSpPr/>
          <p:nvPr/>
        </p:nvSpPr>
        <p:spPr>
          <a:xfrm>
            <a:off x="870910" y="2777618"/>
            <a:ext cx="1088491" cy="324080"/>
          </a:xfrm>
          <a:prstGeom prst="rect">
            <a:avLst/>
          </a:prstGeom>
          <a:noFill/>
          <a:ln w="38100">
            <a:solidFill>
              <a:srgbClr val="DE2A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FBBE489-6048-402F-B901-97495A9A4609}"/>
              </a:ext>
            </a:extLst>
          </p:cNvPr>
          <p:cNvSpPr/>
          <p:nvPr/>
        </p:nvSpPr>
        <p:spPr>
          <a:xfrm>
            <a:off x="3621155" y="4882243"/>
            <a:ext cx="1093717" cy="101832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A23B858-7D48-4A3F-820C-4D9D47F7BB37}"/>
              </a:ext>
            </a:extLst>
          </p:cNvPr>
          <p:cNvSpPr/>
          <p:nvPr/>
        </p:nvSpPr>
        <p:spPr>
          <a:xfrm>
            <a:off x="2222221" y="4882243"/>
            <a:ext cx="1088491" cy="1018321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BE101BC-D24F-4540-81AD-3C453219B26C}"/>
              </a:ext>
            </a:extLst>
          </p:cNvPr>
          <p:cNvSpPr/>
          <p:nvPr/>
        </p:nvSpPr>
        <p:spPr>
          <a:xfrm>
            <a:off x="864106" y="4882244"/>
            <a:ext cx="1088491" cy="1018320"/>
          </a:xfrm>
          <a:prstGeom prst="rect">
            <a:avLst/>
          </a:prstGeom>
          <a:noFill/>
          <a:ln w="38100">
            <a:solidFill>
              <a:srgbClr val="DE2A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8278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C9DAF0-FE06-4979-A036-30AB28466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Variance in PCs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53C176-7097-4241-B130-D086F5448F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Pattern Recognition – Lecture 1 – Ad Spiers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2F9176-BC17-401D-BAA1-86E1C20D5B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90424-CDFB-4D1B-9396-B44913C8B5E8}" type="slidenum">
              <a:rPr lang="en-GB" smtClean="0"/>
              <a:t>53</a:t>
            </a:fld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C3139A5-C1DA-402D-A02F-11615D74B5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284" y="1519569"/>
            <a:ext cx="5898471" cy="51656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54955A2-921D-4170-B805-30FE5A0D56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7552" y="1917073"/>
            <a:ext cx="5520415" cy="4140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751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4FCC84-C119-4C0E-8402-9BDA2E80D3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Scree Plots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BFF9BF-991E-4683-B603-2C47DF9BD2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46040" cy="4579408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Show how variance is distributed across the Principle Components</a:t>
            </a:r>
          </a:p>
          <a:p>
            <a:r>
              <a:rPr lang="en-GB" dirty="0"/>
              <a:t>Generally an exponential decay</a:t>
            </a:r>
          </a:p>
          <a:p>
            <a:r>
              <a:rPr lang="en-GB" dirty="0"/>
              <a:t>Can be used to subjectively find an ‘elbow’ in the data which enables us to choose number of PCs</a:t>
            </a:r>
          </a:p>
          <a:p>
            <a:r>
              <a:rPr lang="en-GB" dirty="0"/>
              <a:t>Scree is the collection of small rocky fragments that fall off a mountain</a:t>
            </a:r>
          </a:p>
          <a:p>
            <a:pPr lvl="1"/>
            <a:r>
              <a:rPr lang="en-GB" dirty="0"/>
              <a:t>These also cause an elbow in topography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683585-BABC-4E14-91EA-E1BAE286CE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Pattern Recognition – Lecture 1 – Ad Spiers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ED80C8-E2B1-4F9B-AD64-446CAFB53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90424-CDFB-4D1B-9396-B44913C8B5E8}" type="slidenum">
              <a:rPr lang="en-GB" smtClean="0"/>
              <a:t>54</a:t>
            </a:fld>
            <a:endParaRPr lang="en-GB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71F649B-CAF1-41BE-AF4C-D7BF4254E2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9920" y="28630"/>
            <a:ext cx="5631040" cy="4063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Image result for scree">
            <a:extLst>
              <a:ext uri="{FF2B5EF4-FFF2-40B4-BE49-F238E27FC236}">
                <a16:creationId xmlns:a16="http://schemas.microsoft.com/office/drawing/2014/main" id="{42DA1C8B-22A4-4E0A-B120-E5900FDC5E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7800" y="3955361"/>
            <a:ext cx="4631267" cy="2605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514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C62B9D-9287-4BC3-A683-CE09EE6098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Construct Feature Vector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4894B5-BD94-445D-B42B-74D83CA4BB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18788" cy="4351338"/>
          </a:xfrm>
        </p:spPr>
        <p:txBody>
          <a:bodyPr/>
          <a:lstStyle/>
          <a:p>
            <a:r>
              <a:rPr lang="en-GB" dirty="0"/>
              <a:t>Let’s say we just want to view the data in 2D</a:t>
            </a:r>
          </a:p>
          <a:p>
            <a:r>
              <a:rPr lang="en-GB" dirty="0"/>
              <a:t>Our feature vector is constructed from the columns of the relevant eigenvectors</a:t>
            </a:r>
          </a:p>
          <a:p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5615C8-ECB0-462E-B1DD-07EFFBF99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Pattern Recognition – Lecture 1 – Ad Spiers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0D2C0A-3B7C-4150-B547-6BF0E834A2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90424-CDFB-4D1B-9396-B44913C8B5E8}" type="slidenum">
              <a:rPr lang="en-GB" smtClean="0"/>
              <a:t>55</a:t>
            </a:fld>
            <a:endParaRPr lang="en-GB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F41B55E-39E8-4629-9B65-8F8BF2004C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7375" b="26783"/>
          <a:stretch/>
        </p:blipFill>
        <p:spPr>
          <a:xfrm>
            <a:off x="7321426" y="457259"/>
            <a:ext cx="4054148" cy="360670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4ACC347-3AC1-401A-B0F4-A1E4564C34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1426" y="4231227"/>
            <a:ext cx="2743200" cy="15552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11581CE8-FF6E-4907-95B8-7243964E314A}"/>
              </a:ext>
            </a:extLst>
          </p:cNvPr>
          <p:cNvSpPr/>
          <p:nvPr/>
        </p:nvSpPr>
        <p:spPr>
          <a:xfrm>
            <a:off x="10302240" y="883920"/>
            <a:ext cx="1031240" cy="1209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4F08AE8-E848-48C8-90EB-EDCC24C8987C}"/>
              </a:ext>
            </a:extLst>
          </p:cNvPr>
          <p:cNvSpPr/>
          <p:nvPr/>
        </p:nvSpPr>
        <p:spPr>
          <a:xfrm>
            <a:off x="9004401" y="883920"/>
            <a:ext cx="1031240" cy="1209040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F27D50C-DB35-4123-905D-C9FC462F6969}"/>
              </a:ext>
            </a:extLst>
          </p:cNvPr>
          <p:cNvSpPr/>
          <p:nvPr/>
        </p:nvSpPr>
        <p:spPr>
          <a:xfrm>
            <a:off x="7661786" y="4633886"/>
            <a:ext cx="1031240" cy="1209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FDAA8D7-E513-416A-B4DD-86A057599B52}"/>
              </a:ext>
            </a:extLst>
          </p:cNvPr>
          <p:cNvSpPr/>
          <p:nvPr/>
        </p:nvSpPr>
        <p:spPr>
          <a:xfrm>
            <a:off x="8944530" y="4633886"/>
            <a:ext cx="1031240" cy="1209040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BC425A1-B777-4619-8AB1-ED3EFCACD6D7}"/>
              </a:ext>
            </a:extLst>
          </p:cNvPr>
          <p:cNvSpPr/>
          <p:nvPr/>
        </p:nvSpPr>
        <p:spPr>
          <a:xfrm>
            <a:off x="10302240" y="2854923"/>
            <a:ext cx="1031240" cy="1209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FC4290D-6E56-45F9-A53E-C6583B79B10B}"/>
              </a:ext>
            </a:extLst>
          </p:cNvPr>
          <p:cNvSpPr/>
          <p:nvPr/>
        </p:nvSpPr>
        <p:spPr>
          <a:xfrm>
            <a:off x="9004401" y="2854923"/>
            <a:ext cx="1031240" cy="1209040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6320C6C-0162-4183-81CB-DD4AEF858D14}"/>
              </a:ext>
            </a:extLst>
          </p:cNvPr>
          <p:cNvSpPr/>
          <p:nvPr/>
        </p:nvSpPr>
        <p:spPr>
          <a:xfrm>
            <a:off x="7633160" y="860493"/>
            <a:ext cx="1088491" cy="1232467"/>
          </a:xfrm>
          <a:prstGeom prst="rect">
            <a:avLst/>
          </a:prstGeom>
          <a:noFill/>
          <a:ln w="38100">
            <a:solidFill>
              <a:srgbClr val="DE2A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0257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0" grpId="0" animBg="1"/>
      <p:bldP spid="11" grpId="0" animBg="1"/>
      <p:bldP spid="13" grpId="0" animBg="1"/>
      <p:bldP spid="17" grpId="0" animBg="1"/>
      <p:bldP spid="18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7C9A72-4DF4-456A-82E4-7A745F9B9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Reduce to 2D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56CFC6-AC33-4CD0-B1E1-906EBE4514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60788"/>
            <a:ext cx="4363720" cy="4351338"/>
          </a:xfrm>
        </p:spPr>
        <p:txBody>
          <a:bodyPr/>
          <a:lstStyle/>
          <a:p>
            <a:r>
              <a:rPr lang="en-GB" dirty="0"/>
              <a:t>Standardised Data * Feature Vector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92FB11-16F7-4993-8533-81DC609E73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Pattern Recognition – Lecture 1 – Ad Spiers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A7F900-A31B-4E95-BDFF-ACA895797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90424-CDFB-4D1B-9396-B44913C8B5E8}" type="slidenum">
              <a:rPr lang="en-GB" smtClean="0"/>
              <a:t>56</a:t>
            </a:fld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E0C862A-EB58-4F81-BB9F-32B2F65B5D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1920" y="365125"/>
            <a:ext cx="6738591" cy="5710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210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10694F-6419-4F40-916A-62D32254B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Visualise Variance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950763-8C17-4A13-9DFF-0A6A56E25F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r>
              <a:rPr lang="en-GB" dirty="0"/>
              <a:t>Patterns emerge if we project all of our data (via a complete Feature Vector)</a:t>
            </a:r>
          </a:p>
          <a:p>
            <a:r>
              <a:rPr lang="en-GB" dirty="0"/>
              <a:t>We can see some potential for </a:t>
            </a:r>
            <a:r>
              <a:rPr lang="en-GB" b="1" dirty="0"/>
              <a:t>discriminating</a:t>
            </a:r>
            <a:r>
              <a:rPr lang="en-GB" dirty="0"/>
              <a:t> and </a:t>
            </a:r>
            <a:r>
              <a:rPr lang="en-GB" b="1" dirty="0"/>
              <a:t>clustering</a:t>
            </a:r>
            <a:r>
              <a:rPr lang="en-GB" dirty="0"/>
              <a:t> the data</a:t>
            </a:r>
          </a:p>
          <a:p>
            <a:r>
              <a:rPr lang="en-GB" dirty="0"/>
              <a:t>Hold that thought until next week…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B1E7CD-E8D3-4461-9D32-5679FA43DA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Pattern Recognition – Lecture 1 – Ad Spiers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2D7385-257B-40EA-9932-B07AFD317E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90424-CDFB-4D1B-9396-B44913C8B5E8}" type="slidenum">
              <a:rPr lang="en-GB" smtClean="0"/>
              <a:t>57</a:t>
            </a:fld>
            <a:endParaRPr lang="en-GB" dirty="0"/>
          </a:p>
        </p:txBody>
      </p:sp>
      <p:pic>
        <p:nvPicPr>
          <p:cNvPr id="6" name="Content Placeholder 6">
            <a:extLst>
              <a:ext uri="{FF2B5EF4-FFF2-40B4-BE49-F238E27FC236}">
                <a16:creationId xmlns:a16="http://schemas.microsoft.com/office/drawing/2014/main" id="{E42A1DC0-B4E9-49E6-9058-6E9D09E5F6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428750"/>
            <a:ext cx="5992706" cy="4494530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AB240F5F-F038-4E90-80A0-DF2301018542}"/>
              </a:ext>
            </a:extLst>
          </p:cNvPr>
          <p:cNvSpPr/>
          <p:nvPr/>
        </p:nvSpPr>
        <p:spPr>
          <a:xfrm>
            <a:off x="7982488" y="3429000"/>
            <a:ext cx="1195272" cy="365125"/>
          </a:xfrm>
          <a:prstGeom prst="ellipse">
            <a:avLst/>
          </a:prstGeom>
          <a:noFill/>
          <a:ln w="285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423CE36-49DB-4B3C-AD76-795375BC286B}"/>
              </a:ext>
            </a:extLst>
          </p:cNvPr>
          <p:cNvSpPr/>
          <p:nvPr/>
        </p:nvSpPr>
        <p:spPr>
          <a:xfrm>
            <a:off x="9234985" y="3428999"/>
            <a:ext cx="1195271" cy="365125"/>
          </a:xfrm>
          <a:prstGeom prst="ellipse">
            <a:avLst/>
          </a:prstGeom>
          <a:noFill/>
          <a:ln w="285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2100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468974-76A8-5286-5B6E-5C52DAF9C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 Lectures (Dr Ad Spiers)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731E2D-4597-3898-2F3E-8FA67DB879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 algn="l" rtl="0">
              <a:spcAft>
                <a:spcPts val="600"/>
              </a:spcAft>
              <a:buFont typeface="+mj-lt"/>
              <a:buAutoNum type="arabicPeriod"/>
            </a:pPr>
            <a:r>
              <a:rPr lang="en-GB" sz="2400" dirty="0">
                <a:effectLst/>
                <a:latin typeface="Arial" panose="020B0604020202020204" pitchFamily="34" charset="0"/>
              </a:rPr>
              <a:t>Dimensionality Reduction, Principle Component Analysis (PCA)</a:t>
            </a:r>
          </a:p>
          <a:p>
            <a:pPr marL="514350" indent="-514350" algn="l" rtl="0">
              <a:spcAft>
                <a:spcPts val="600"/>
              </a:spcAft>
              <a:buFont typeface="+mj-lt"/>
              <a:buAutoNum type="arabicPeriod"/>
            </a:pPr>
            <a:r>
              <a:rPr lang="en-GB" sz="2400" dirty="0">
                <a:effectLst/>
                <a:latin typeface="Arial" panose="020B0604020202020204" pitchFamily="34" charset="0"/>
              </a:rPr>
              <a:t>Linear discriminant functions, Discriminant Analysis</a:t>
            </a:r>
          </a:p>
          <a:p>
            <a:pPr marL="514350" indent="-514350" algn="l" rtl="0">
              <a:spcAft>
                <a:spcPts val="600"/>
              </a:spcAft>
              <a:buFont typeface="+mj-lt"/>
              <a:buAutoNum type="arabicPeriod"/>
            </a:pPr>
            <a:r>
              <a:rPr lang="en-GB" sz="2400" dirty="0">
                <a:effectLst/>
                <a:latin typeface="Arial" panose="020B0604020202020204" pitchFamily="34" charset="0"/>
              </a:rPr>
              <a:t>Data representation, Distances Metrics, Clustering algorithms</a:t>
            </a:r>
          </a:p>
          <a:p>
            <a:pPr marL="514350" indent="-514350" algn="l" rtl="0">
              <a:spcAft>
                <a:spcPts val="600"/>
              </a:spcAft>
              <a:buFont typeface="+mj-lt"/>
              <a:buAutoNum type="arabicPeriod"/>
            </a:pPr>
            <a:r>
              <a:rPr lang="en-GB" sz="2400" dirty="0">
                <a:effectLst/>
                <a:latin typeface="Arial" panose="020B0604020202020204" pitchFamily="34" charset="0"/>
              </a:rPr>
              <a:t>Bagging and boosting, Ensemble Learning, Committee Machine</a:t>
            </a:r>
          </a:p>
          <a:p>
            <a:pPr marL="514350" indent="-514350" algn="l" rtl="0">
              <a:spcAft>
                <a:spcPts val="600"/>
              </a:spcAft>
              <a:buFont typeface="+mj-lt"/>
              <a:buAutoNum type="arabicPeriod"/>
            </a:pPr>
            <a:r>
              <a:rPr lang="en-GB" sz="2400" dirty="0">
                <a:effectLst/>
                <a:latin typeface="Arial" panose="020B0604020202020204" pitchFamily="34" charset="0"/>
              </a:rPr>
              <a:t>Sequential (Time Series) Data Analysis</a:t>
            </a:r>
            <a:br>
              <a:rPr lang="en-GB" b="0" i="0" dirty="0">
                <a:solidFill>
                  <a:srgbClr val="5D6879"/>
                </a:solidFill>
                <a:effectLst/>
                <a:latin typeface="Lato" panose="020F0502020204030203" pitchFamily="34" charset="0"/>
              </a:rPr>
            </a:b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EA9877-9774-673E-09EB-D66B3F691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Pattern Recognition – Lecture 1 – Ad Spiers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467EB5-412E-9EE0-DEF0-6A4E51804E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90424-CDFB-4D1B-9396-B44913C8B5E8}" type="slidenum">
              <a:rPr lang="en-GB" smtClean="0"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990947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468974-76A8-5286-5B6E-5C52DAF9C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CV Lectures (Prof Krystian Mikolajczyk)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731E2D-4597-3898-2F3E-8FA67DB879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 algn="l" rtl="0">
              <a:spcAft>
                <a:spcPts val="600"/>
              </a:spcAft>
              <a:buFont typeface="+mj-lt"/>
              <a:buAutoNum type="arabicPeriod"/>
            </a:pPr>
            <a:r>
              <a:rPr lang="en-GB" sz="2400" dirty="0">
                <a:effectLst/>
                <a:latin typeface="Arial" panose="020B0604020202020204" pitchFamily="34" charset="0"/>
              </a:rPr>
              <a:t>Camera model</a:t>
            </a:r>
          </a:p>
          <a:p>
            <a:pPr marL="514350" indent="-514350" algn="l" rtl="0">
              <a:spcAft>
                <a:spcPts val="600"/>
              </a:spcAft>
              <a:buFont typeface="+mj-lt"/>
              <a:buAutoNum type="arabicPeriod"/>
            </a:pPr>
            <a:r>
              <a:rPr lang="en-GB" sz="2400" dirty="0">
                <a:effectLst/>
                <a:latin typeface="Arial" panose="020B0604020202020204" pitchFamily="34" charset="0"/>
              </a:rPr>
              <a:t>Image geometry</a:t>
            </a:r>
          </a:p>
          <a:p>
            <a:pPr marL="514350" indent="-514350" algn="l" rtl="0">
              <a:spcAft>
                <a:spcPts val="600"/>
              </a:spcAft>
              <a:buFont typeface="+mj-lt"/>
              <a:buAutoNum type="arabicPeriod"/>
            </a:pPr>
            <a:r>
              <a:rPr lang="en-GB" sz="2400" dirty="0">
                <a:effectLst/>
                <a:latin typeface="Arial" panose="020B0604020202020204" pitchFamily="34" charset="0"/>
              </a:rPr>
              <a:t>Stereo vision</a:t>
            </a:r>
          </a:p>
          <a:p>
            <a:pPr marL="514350" indent="-514350" algn="l" rtl="0">
              <a:spcAft>
                <a:spcPts val="600"/>
              </a:spcAft>
              <a:buFont typeface="+mj-lt"/>
              <a:buAutoNum type="arabicPeriod"/>
            </a:pPr>
            <a:r>
              <a:rPr lang="en-GB" sz="2400" dirty="0">
                <a:effectLst/>
                <a:latin typeface="Arial" panose="020B0604020202020204" pitchFamily="34" charset="0"/>
              </a:rPr>
              <a:t>Model fitting</a:t>
            </a:r>
          </a:p>
          <a:p>
            <a:pPr marL="514350" indent="-514350" algn="l" rtl="0">
              <a:spcAft>
                <a:spcPts val="600"/>
              </a:spcAft>
              <a:buFont typeface="+mj-lt"/>
              <a:buAutoNum type="arabicPeriod"/>
            </a:pPr>
            <a:r>
              <a:rPr lang="en-GB" sz="2400" dirty="0">
                <a:effectLst/>
                <a:latin typeface="Arial" panose="020B0604020202020204" pitchFamily="34" charset="0"/>
              </a:rPr>
              <a:t>Object Classification, Detection, and Segmentation</a:t>
            </a:r>
            <a:br>
              <a:rPr lang="en-GB" b="0" i="0" dirty="0">
                <a:solidFill>
                  <a:srgbClr val="5D6879"/>
                </a:solidFill>
                <a:effectLst/>
                <a:latin typeface="Lato" panose="020F0502020204030203" pitchFamily="34" charset="0"/>
              </a:rPr>
            </a:b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EA9877-9774-673E-09EB-D66B3F691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Pattern Recognition – Lecture 1 – Ad Spiers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467EB5-412E-9EE0-DEF0-6A4E51804E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90424-CDFB-4D1B-9396-B44913C8B5E8}" type="slidenum">
              <a:rPr lang="en-GB" smtClean="0"/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426576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4E486DA-708F-4211-8AD9-753B45A3556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0" i="0">
                <a:solidFill>
                  <a:srgbClr val="464646"/>
                </a:solidFill>
                <a:effectLst/>
                <a:latin typeface="Segoe UI" panose="020B0502040204020203" pitchFamily="34" charset="0"/>
              </a:rPr>
              <a:t> </a:t>
            </a:r>
            <a:r>
              <a:rPr lang="en-GB" b="0" i="0" u="none" strike="noStrike">
                <a:solidFill>
                  <a:srgbClr val="0099CC"/>
                </a:solidFill>
                <a:effectLst/>
                <a:latin typeface="Segoe UI" panose="020B0502040204020203" pitchFamily="34" charset="0"/>
              </a:rPr>
              <a:t>ELEC97112/ELEC97113</a:t>
            </a:r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D77AC1-4DF3-40EF-BE7E-A2B3380C19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704" r="-1" b="-1"/>
          <a:stretch/>
        </p:blipFill>
        <p:spPr>
          <a:xfrm>
            <a:off x="257297" y="894069"/>
            <a:ext cx="7562606" cy="5069861"/>
          </a:xfrm>
          <a:custGeom>
            <a:avLst/>
            <a:gdLst>
              <a:gd name="connsiteX0" fmla="*/ 0 w 7562606"/>
              <a:gd name="connsiteY0" fmla="*/ 0 h 5069861"/>
              <a:gd name="connsiteX1" fmla="*/ 536258 w 7562606"/>
              <a:gd name="connsiteY1" fmla="*/ 0 h 5069861"/>
              <a:gd name="connsiteX2" fmla="*/ 1375019 w 7562606"/>
              <a:gd name="connsiteY2" fmla="*/ 0 h 5069861"/>
              <a:gd name="connsiteX3" fmla="*/ 2138155 w 7562606"/>
              <a:gd name="connsiteY3" fmla="*/ 0 h 5069861"/>
              <a:gd name="connsiteX4" fmla="*/ 2976917 w 7562606"/>
              <a:gd name="connsiteY4" fmla="*/ 0 h 5069861"/>
              <a:gd name="connsiteX5" fmla="*/ 3588800 w 7562606"/>
              <a:gd name="connsiteY5" fmla="*/ 0 h 5069861"/>
              <a:gd name="connsiteX6" fmla="*/ 4049432 w 7562606"/>
              <a:gd name="connsiteY6" fmla="*/ 0 h 5069861"/>
              <a:gd name="connsiteX7" fmla="*/ 4585689 w 7562606"/>
              <a:gd name="connsiteY7" fmla="*/ 0 h 5069861"/>
              <a:gd name="connsiteX8" fmla="*/ 5424451 w 7562606"/>
              <a:gd name="connsiteY8" fmla="*/ 0 h 5069861"/>
              <a:gd name="connsiteX9" fmla="*/ 6111961 w 7562606"/>
              <a:gd name="connsiteY9" fmla="*/ 0 h 5069861"/>
              <a:gd name="connsiteX10" fmla="*/ 6950722 w 7562606"/>
              <a:gd name="connsiteY10" fmla="*/ 0 h 5069861"/>
              <a:gd name="connsiteX11" fmla="*/ 7562606 w 7562606"/>
              <a:gd name="connsiteY11" fmla="*/ 0 h 5069861"/>
              <a:gd name="connsiteX12" fmla="*/ 7562606 w 7562606"/>
              <a:gd name="connsiteY12" fmla="*/ 481637 h 5069861"/>
              <a:gd name="connsiteX13" fmla="*/ 7562606 w 7562606"/>
              <a:gd name="connsiteY13" fmla="*/ 1216767 h 5069861"/>
              <a:gd name="connsiteX14" fmla="*/ 7562606 w 7562606"/>
              <a:gd name="connsiteY14" fmla="*/ 1698403 h 5069861"/>
              <a:gd name="connsiteX15" fmla="*/ 7562606 w 7562606"/>
              <a:gd name="connsiteY15" fmla="*/ 2230739 h 5069861"/>
              <a:gd name="connsiteX16" fmla="*/ 7562606 w 7562606"/>
              <a:gd name="connsiteY16" fmla="*/ 2864471 h 5069861"/>
              <a:gd name="connsiteX17" fmla="*/ 7562606 w 7562606"/>
              <a:gd name="connsiteY17" fmla="*/ 3447505 h 5069861"/>
              <a:gd name="connsiteX18" fmla="*/ 7562606 w 7562606"/>
              <a:gd name="connsiteY18" fmla="*/ 3929142 h 5069861"/>
              <a:gd name="connsiteX19" fmla="*/ 7562606 w 7562606"/>
              <a:gd name="connsiteY19" fmla="*/ 4461478 h 5069861"/>
              <a:gd name="connsiteX20" fmla="*/ 7562606 w 7562606"/>
              <a:gd name="connsiteY20" fmla="*/ 5069861 h 5069861"/>
              <a:gd name="connsiteX21" fmla="*/ 6950722 w 7562606"/>
              <a:gd name="connsiteY21" fmla="*/ 5069861 h 5069861"/>
              <a:gd name="connsiteX22" fmla="*/ 6111961 w 7562606"/>
              <a:gd name="connsiteY22" fmla="*/ 5069861 h 5069861"/>
              <a:gd name="connsiteX23" fmla="*/ 5575703 w 7562606"/>
              <a:gd name="connsiteY23" fmla="*/ 5069861 h 5069861"/>
              <a:gd name="connsiteX24" fmla="*/ 4736941 w 7562606"/>
              <a:gd name="connsiteY24" fmla="*/ 5069861 h 5069861"/>
              <a:gd name="connsiteX25" fmla="*/ 4200684 w 7562606"/>
              <a:gd name="connsiteY25" fmla="*/ 5069861 h 5069861"/>
              <a:gd name="connsiteX26" fmla="*/ 3588800 w 7562606"/>
              <a:gd name="connsiteY26" fmla="*/ 5069861 h 5069861"/>
              <a:gd name="connsiteX27" fmla="*/ 2901291 w 7562606"/>
              <a:gd name="connsiteY27" fmla="*/ 5069861 h 5069861"/>
              <a:gd name="connsiteX28" fmla="*/ 2213781 w 7562606"/>
              <a:gd name="connsiteY28" fmla="*/ 5069861 h 5069861"/>
              <a:gd name="connsiteX29" fmla="*/ 1601897 w 7562606"/>
              <a:gd name="connsiteY29" fmla="*/ 5069861 h 5069861"/>
              <a:gd name="connsiteX30" fmla="*/ 838762 w 7562606"/>
              <a:gd name="connsiteY30" fmla="*/ 5069861 h 5069861"/>
              <a:gd name="connsiteX31" fmla="*/ 0 w 7562606"/>
              <a:gd name="connsiteY31" fmla="*/ 5069861 h 5069861"/>
              <a:gd name="connsiteX32" fmla="*/ 0 w 7562606"/>
              <a:gd name="connsiteY32" fmla="*/ 4385430 h 5069861"/>
              <a:gd name="connsiteX33" fmla="*/ 0 w 7562606"/>
              <a:gd name="connsiteY33" fmla="*/ 3903793 h 5069861"/>
              <a:gd name="connsiteX34" fmla="*/ 0 w 7562606"/>
              <a:gd name="connsiteY34" fmla="*/ 3422156 h 5069861"/>
              <a:gd name="connsiteX35" fmla="*/ 0 w 7562606"/>
              <a:gd name="connsiteY35" fmla="*/ 2889821 h 5069861"/>
              <a:gd name="connsiteX36" fmla="*/ 0 w 7562606"/>
              <a:gd name="connsiteY36" fmla="*/ 2205390 h 5069861"/>
              <a:gd name="connsiteX37" fmla="*/ 0 w 7562606"/>
              <a:gd name="connsiteY37" fmla="*/ 1571657 h 5069861"/>
              <a:gd name="connsiteX38" fmla="*/ 0 w 7562606"/>
              <a:gd name="connsiteY38" fmla="*/ 836527 h 5069861"/>
              <a:gd name="connsiteX39" fmla="*/ 0 w 7562606"/>
              <a:gd name="connsiteY39" fmla="*/ 0 h 5069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7562606" h="5069861" fill="none" extrusionOk="0">
                <a:moveTo>
                  <a:pt x="0" y="0"/>
                </a:moveTo>
                <a:cubicBezTo>
                  <a:pt x="145015" y="-13559"/>
                  <a:pt x="338790" y="-26128"/>
                  <a:pt x="536258" y="0"/>
                </a:cubicBezTo>
                <a:cubicBezTo>
                  <a:pt x="733726" y="26128"/>
                  <a:pt x="1108465" y="35851"/>
                  <a:pt x="1375019" y="0"/>
                </a:cubicBezTo>
                <a:cubicBezTo>
                  <a:pt x="1641573" y="-35851"/>
                  <a:pt x="1900281" y="17191"/>
                  <a:pt x="2138155" y="0"/>
                </a:cubicBezTo>
                <a:cubicBezTo>
                  <a:pt x="2376029" y="-17191"/>
                  <a:pt x="2659674" y="-16512"/>
                  <a:pt x="2976917" y="0"/>
                </a:cubicBezTo>
                <a:cubicBezTo>
                  <a:pt x="3294160" y="16512"/>
                  <a:pt x="3284230" y="25842"/>
                  <a:pt x="3588800" y="0"/>
                </a:cubicBezTo>
                <a:cubicBezTo>
                  <a:pt x="3893370" y="-25842"/>
                  <a:pt x="3823313" y="-22081"/>
                  <a:pt x="4049432" y="0"/>
                </a:cubicBezTo>
                <a:cubicBezTo>
                  <a:pt x="4275551" y="22081"/>
                  <a:pt x="4459026" y="3788"/>
                  <a:pt x="4585689" y="0"/>
                </a:cubicBezTo>
                <a:cubicBezTo>
                  <a:pt x="4712352" y="-3788"/>
                  <a:pt x="5255531" y="-23696"/>
                  <a:pt x="5424451" y="0"/>
                </a:cubicBezTo>
                <a:cubicBezTo>
                  <a:pt x="5593371" y="23696"/>
                  <a:pt x="5863307" y="-26868"/>
                  <a:pt x="6111961" y="0"/>
                </a:cubicBezTo>
                <a:cubicBezTo>
                  <a:pt x="6360615" y="26868"/>
                  <a:pt x="6714501" y="-12899"/>
                  <a:pt x="6950722" y="0"/>
                </a:cubicBezTo>
                <a:cubicBezTo>
                  <a:pt x="7186943" y="12899"/>
                  <a:pt x="7315065" y="-9253"/>
                  <a:pt x="7562606" y="0"/>
                </a:cubicBezTo>
                <a:cubicBezTo>
                  <a:pt x="7577232" y="152702"/>
                  <a:pt x="7576797" y="248955"/>
                  <a:pt x="7562606" y="481637"/>
                </a:cubicBezTo>
                <a:cubicBezTo>
                  <a:pt x="7548415" y="714319"/>
                  <a:pt x="7544644" y="1035785"/>
                  <a:pt x="7562606" y="1216767"/>
                </a:cubicBezTo>
                <a:cubicBezTo>
                  <a:pt x="7580569" y="1397749"/>
                  <a:pt x="7569780" y="1558155"/>
                  <a:pt x="7562606" y="1698403"/>
                </a:cubicBezTo>
                <a:cubicBezTo>
                  <a:pt x="7555432" y="1838651"/>
                  <a:pt x="7551278" y="2019833"/>
                  <a:pt x="7562606" y="2230739"/>
                </a:cubicBezTo>
                <a:cubicBezTo>
                  <a:pt x="7573934" y="2441645"/>
                  <a:pt x="7533221" y="2570436"/>
                  <a:pt x="7562606" y="2864471"/>
                </a:cubicBezTo>
                <a:cubicBezTo>
                  <a:pt x="7591991" y="3158506"/>
                  <a:pt x="7587020" y="3294768"/>
                  <a:pt x="7562606" y="3447505"/>
                </a:cubicBezTo>
                <a:cubicBezTo>
                  <a:pt x="7538192" y="3600242"/>
                  <a:pt x="7585243" y="3812822"/>
                  <a:pt x="7562606" y="3929142"/>
                </a:cubicBezTo>
                <a:cubicBezTo>
                  <a:pt x="7539969" y="4045462"/>
                  <a:pt x="7536906" y="4287520"/>
                  <a:pt x="7562606" y="4461478"/>
                </a:cubicBezTo>
                <a:cubicBezTo>
                  <a:pt x="7588306" y="4635436"/>
                  <a:pt x="7579900" y="4934126"/>
                  <a:pt x="7562606" y="5069861"/>
                </a:cubicBezTo>
                <a:cubicBezTo>
                  <a:pt x="7351714" y="5044873"/>
                  <a:pt x="7248522" y="5054161"/>
                  <a:pt x="6950722" y="5069861"/>
                </a:cubicBezTo>
                <a:cubicBezTo>
                  <a:pt x="6652922" y="5085561"/>
                  <a:pt x="6413194" y="5077883"/>
                  <a:pt x="6111961" y="5069861"/>
                </a:cubicBezTo>
                <a:cubicBezTo>
                  <a:pt x="5810728" y="5061839"/>
                  <a:pt x="5697954" y="5062370"/>
                  <a:pt x="5575703" y="5069861"/>
                </a:cubicBezTo>
                <a:cubicBezTo>
                  <a:pt x="5453452" y="5077352"/>
                  <a:pt x="4949086" y="5057888"/>
                  <a:pt x="4736941" y="5069861"/>
                </a:cubicBezTo>
                <a:cubicBezTo>
                  <a:pt x="4524796" y="5081834"/>
                  <a:pt x="4327418" y="5049227"/>
                  <a:pt x="4200684" y="5069861"/>
                </a:cubicBezTo>
                <a:cubicBezTo>
                  <a:pt x="4073950" y="5090495"/>
                  <a:pt x="3803048" y="5086006"/>
                  <a:pt x="3588800" y="5069861"/>
                </a:cubicBezTo>
                <a:cubicBezTo>
                  <a:pt x="3374552" y="5053716"/>
                  <a:pt x="3107666" y="5060980"/>
                  <a:pt x="2901291" y="5069861"/>
                </a:cubicBezTo>
                <a:cubicBezTo>
                  <a:pt x="2694916" y="5078742"/>
                  <a:pt x="2499446" y="5075723"/>
                  <a:pt x="2213781" y="5069861"/>
                </a:cubicBezTo>
                <a:cubicBezTo>
                  <a:pt x="1928116" y="5064000"/>
                  <a:pt x="1874424" y="5053590"/>
                  <a:pt x="1601897" y="5069861"/>
                </a:cubicBezTo>
                <a:cubicBezTo>
                  <a:pt x="1329370" y="5086132"/>
                  <a:pt x="1218081" y="5106652"/>
                  <a:pt x="838762" y="5069861"/>
                </a:cubicBezTo>
                <a:cubicBezTo>
                  <a:pt x="459444" y="5033070"/>
                  <a:pt x="302734" y="5074890"/>
                  <a:pt x="0" y="5069861"/>
                </a:cubicBezTo>
                <a:cubicBezTo>
                  <a:pt x="18089" y="4821105"/>
                  <a:pt x="1943" y="4682818"/>
                  <a:pt x="0" y="4385430"/>
                </a:cubicBezTo>
                <a:cubicBezTo>
                  <a:pt x="-1943" y="4088042"/>
                  <a:pt x="-17187" y="4026640"/>
                  <a:pt x="0" y="3903793"/>
                </a:cubicBezTo>
                <a:cubicBezTo>
                  <a:pt x="17187" y="3780946"/>
                  <a:pt x="-17159" y="3521230"/>
                  <a:pt x="0" y="3422156"/>
                </a:cubicBezTo>
                <a:cubicBezTo>
                  <a:pt x="17159" y="3323082"/>
                  <a:pt x="-23942" y="3050274"/>
                  <a:pt x="0" y="2889821"/>
                </a:cubicBezTo>
                <a:cubicBezTo>
                  <a:pt x="23942" y="2729368"/>
                  <a:pt x="20488" y="2384620"/>
                  <a:pt x="0" y="2205390"/>
                </a:cubicBezTo>
                <a:cubicBezTo>
                  <a:pt x="-20488" y="2026160"/>
                  <a:pt x="-10977" y="1805127"/>
                  <a:pt x="0" y="1571657"/>
                </a:cubicBezTo>
                <a:cubicBezTo>
                  <a:pt x="10977" y="1338187"/>
                  <a:pt x="-1146" y="1032445"/>
                  <a:pt x="0" y="836527"/>
                </a:cubicBezTo>
                <a:cubicBezTo>
                  <a:pt x="1146" y="640609"/>
                  <a:pt x="-34180" y="321787"/>
                  <a:pt x="0" y="0"/>
                </a:cubicBezTo>
                <a:close/>
              </a:path>
              <a:path w="7562606" h="5069861" stroke="0" extrusionOk="0">
                <a:moveTo>
                  <a:pt x="0" y="0"/>
                </a:moveTo>
                <a:cubicBezTo>
                  <a:pt x="249711" y="20755"/>
                  <a:pt x="428302" y="-3857"/>
                  <a:pt x="536258" y="0"/>
                </a:cubicBezTo>
                <a:cubicBezTo>
                  <a:pt x="644214" y="3857"/>
                  <a:pt x="1006080" y="35681"/>
                  <a:pt x="1375019" y="0"/>
                </a:cubicBezTo>
                <a:cubicBezTo>
                  <a:pt x="1743958" y="-35681"/>
                  <a:pt x="1935205" y="-31628"/>
                  <a:pt x="2213781" y="0"/>
                </a:cubicBezTo>
                <a:cubicBezTo>
                  <a:pt x="2492357" y="31628"/>
                  <a:pt x="2631809" y="-28257"/>
                  <a:pt x="2825665" y="0"/>
                </a:cubicBezTo>
                <a:cubicBezTo>
                  <a:pt x="3019521" y="28257"/>
                  <a:pt x="3081433" y="3382"/>
                  <a:pt x="3286296" y="0"/>
                </a:cubicBezTo>
                <a:cubicBezTo>
                  <a:pt x="3491159" y="-3382"/>
                  <a:pt x="3703485" y="-10072"/>
                  <a:pt x="3898180" y="0"/>
                </a:cubicBezTo>
                <a:cubicBezTo>
                  <a:pt x="4092875" y="10072"/>
                  <a:pt x="4227838" y="-12980"/>
                  <a:pt x="4358811" y="0"/>
                </a:cubicBezTo>
                <a:cubicBezTo>
                  <a:pt x="4489784" y="12980"/>
                  <a:pt x="4837046" y="32427"/>
                  <a:pt x="5197573" y="0"/>
                </a:cubicBezTo>
                <a:cubicBezTo>
                  <a:pt x="5558100" y="-32427"/>
                  <a:pt x="5737333" y="-2013"/>
                  <a:pt x="6036335" y="0"/>
                </a:cubicBezTo>
                <a:cubicBezTo>
                  <a:pt x="6335337" y="2013"/>
                  <a:pt x="6354479" y="21937"/>
                  <a:pt x="6648218" y="0"/>
                </a:cubicBezTo>
                <a:cubicBezTo>
                  <a:pt x="6941957" y="-21937"/>
                  <a:pt x="7190743" y="-31868"/>
                  <a:pt x="7562606" y="0"/>
                </a:cubicBezTo>
                <a:cubicBezTo>
                  <a:pt x="7580526" y="169755"/>
                  <a:pt x="7577124" y="369610"/>
                  <a:pt x="7562606" y="633733"/>
                </a:cubicBezTo>
                <a:cubicBezTo>
                  <a:pt x="7548088" y="897856"/>
                  <a:pt x="7571369" y="1146224"/>
                  <a:pt x="7562606" y="1318164"/>
                </a:cubicBezTo>
                <a:cubicBezTo>
                  <a:pt x="7553843" y="1490104"/>
                  <a:pt x="7583453" y="1700398"/>
                  <a:pt x="7562606" y="2002595"/>
                </a:cubicBezTo>
                <a:cubicBezTo>
                  <a:pt x="7541759" y="2304792"/>
                  <a:pt x="7598677" y="2453688"/>
                  <a:pt x="7562606" y="2737725"/>
                </a:cubicBezTo>
                <a:cubicBezTo>
                  <a:pt x="7526536" y="3021762"/>
                  <a:pt x="7534745" y="3208726"/>
                  <a:pt x="7562606" y="3472855"/>
                </a:cubicBezTo>
                <a:cubicBezTo>
                  <a:pt x="7590468" y="3736984"/>
                  <a:pt x="7577583" y="3770834"/>
                  <a:pt x="7562606" y="3954492"/>
                </a:cubicBezTo>
                <a:cubicBezTo>
                  <a:pt x="7547629" y="4138150"/>
                  <a:pt x="7608131" y="4812137"/>
                  <a:pt x="7562606" y="5069861"/>
                </a:cubicBezTo>
                <a:cubicBezTo>
                  <a:pt x="7325747" y="5069172"/>
                  <a:pt x="7237395" y="5078029"/>
                  <a:pt x="7026348" y="5069861"/>
                </a:cubicBezTo>
                <a:cubicBezTo>
                  <a:pt x="6815301" y="5061693"/>
                  <a:pt x="6593965" y="5095494"/>
                  <a:pt x="6187587" y="5069861"/>
                </a:cubicBezTo>
                <a:cubicBezTo>
                  <a:pt x="5781209" y="5044228"/>
                  <a:pt x="5912995" y="5079237"/>
                  <a:pt x="5651329" y="5069861"/>
                </a:cubicBezTo>
                <a:cubicBezTo>
                  <a:pt x="5389663" y="5060485"/>
                  <a:pt x="5230967" y="5044337"/>
                  <a:pt x="4888194" y="5069861"/>
                </a:cubicBezTo>
                <a:cubicBezTo>
                  <a:pt x="4545421" y="5095385"/>
                  <a:pt x="4487825" y="5085216"/>
                  <a:pt x="4351936" y="5069861"/>
                </a:cubicBezTo>
                <a:cubicBezTo>
                  <a:pt x="4216047" y="5054506"/>
                  <a:pt x="3943790" y="5067439"/>
                  <a:pt x="3588800" y="5069861"/>
                </a:cubicBezTo>
                <a:cubicBezTo>
                  <a:pt x="3233810" y="5072283"/>
                  <a:pt x="3268542" y="5062238"/>
                  <a:pt x="3052543" y="5069861"/>
                </a:cubicBezTo>
                <a:cubicBezTo>
                  <a:pt x="2836544" y="5077484"/>
                  <a:pt x="2541417" y="5103398"/>
                  <a:pt x="2213781" y="5069861"/>
                </a:cubicBezTo>
                <a:cubicBezTo>
                  <a:pt x="1886145" y="5036324"/>
                  <a:pt x="1891689" y="5086157"/>
                  <a:pt x="1753150" y="5069861"/>
                </a:cubicBezTo>
                <a:cubicBezTo>
                  <a:pt x="1614611" y="5053565"/>
                  <a:pt x="1346824" y="5094995"/>
                  <a:pt x="1216892" y="5069861"/>
                </a:cubicBezTo>
                <a:cubicBezTo>
                  <a:pt x="1086960" y="5044727"/>
                  <a:pt x="269272" y="5075640"/>
                  <a:pt x="0" y="5069861"/>
                </a:cubicBezTo>
                <a:cubicBezTo>
                  <a:pt x="15824" y="4777785"/>
                  <a:pt x="-18157" y="4635241"/>
                  <a:pt x="0" y="4385430"/>
                </a:cubicBezTo>
                <a:cubicBezTo>
                  <a:pt x="18157" y="4135619"/>
                  <a:pt x="-13257" y="3925582"/>
                  <a:pt x="0" y="3802396"/>
                </a:cubicBezTo>
                <a:cubicBezTo>
                  <a:pt x="13257" y="3679210"/>
                  <a:pt x="22554" y="3455702"/>
                  <a:pt x="0" y="3219362"/>
                </a:cubicBezTo>
                <a:cubicBezTo>
                  <a:pt x="-22554" y="2983022"/>
                  <a:pt x="15552" y="2843549"/>
                  <a:pt x="0" y="2636328"/>
                </a:cubicBezTo>
                <a:cubicBezTo>
                  <a:pt x="-15552" y="2429107"/>
                  <a:pt x="23247" y="2283456"/>
                  <a:pt x="0" y="2002595"/>
                </a:cubicBezTo>
                <a:cubicBezTo>
                  <a:pt x="-23247" y="1721734"/>
                  <a:pt x="-4045" y="1627492"/>
                  <a:pt x="0" y="1368862"/>
                </a:cubicBezTo>
                <a:cubicBezTo>
                  <a:pt x="4045" y="1110232"/>
                  <a:pt x="9184" y="1039925"/>
                  <a:pt x="0" y="887226"/>
                </a:cubicBezTo>
                <a:cubicBezTo>
                  <a:pt x="-9184" y="734527"/>
                  <a:pt x="2260" y="390554"/>
                  <a:pt x="0" y="0"/>
                </a:cubicBezTo>
                <a:close/>
              </a:path>
            </a:pathLst>
          </a:custGeom>
          <a:ln>
            <a:solidFill>
              <a:schemeClr val="tx1"/>
            </a:solidFill>
            <a:prstDash val="lgDash"/>
            <a:extLst>
              <a:ext uri="{C807C97D-BFC1-408E-A445-0C87EB9F89A2}">
                <ask:lineSketchStyleProps xmlns:ask="http://schemas.microsoft.com/office/drawing/2018/sketchyshapes" sd="381541748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B443CF6-D742-49BC-BFBA-FF2A5DE025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03037" y="1527689"/>
            <a:ext cx="3754671" cy="2528515"/>
          </a:xfrm>
        </p:spPr>
        <p:txBody>
          <a:bodyPr anchor="b">
            <a:normAutofit/>
          </a:bodyPr>
          <a:lstStyle/>
          <a:p>
            <a:r>
              <a:rPr lang="en-GB" sz="5400" dirty="0">
                <a:solidFill>
                  <a:schemeClr val="tx2"/>
                </a:solidFill>
              </a:rPr>
              <a:t>Pattern Recognition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E20290-22E0-4FD9-853E-4A018175CF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76914" y="4433104"/>
            <a:ext cx="3806919" cy="1546346"/>
          </a:xfrm>
        </p:spPr>
        <p:txBody>
          <a:bodyPr anchor="t">
            <a:normAutofit/>
          </a:bodyPr>
          <a:lstStyle/>
          <a:p>
            <a:r>
              <a:rPr lang="en-GB" sz="3600" dirty="0">
                <a:solidFill>
                  <a:schemeClr val="tx2"/>
                </a:solidFill>
              </a:rPr>
              <a:t>Dr Ad Spiers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352ADE-BBED-4A76-BBB4-6C92848D73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Pattern Recognition – Lecture 1 – Ad Spiers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ABC6B5-9A60-47BA-A56E-65A1D39DE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90424-CDFB-4D1B-9396-B44913C8B5E8}" type="slidenum">
              <a:rPr lang="en-GB" smtClean="0"/>
              <a:t>8</a:t>
            </a:fld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F23B54D-3EBA-456B-91D8-F7AA636677E2}"/>
              </a:ext>
            </a:extLst>
          </p:cNvPr>
          <p:cNvSpPr txBox="1"/>
          <p:nvPr/>
        </p:nvSpPr>
        <p:spPr>
          <a:xfrm>
            <a:off x="0" y="86327"/>
            <a:ext cx="121919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400" dirty="0"/>
              <a:t> ELEC97112/ELEC97113 – Computer Vision &amp; Pattern Recognition - K. </a:t>
            </a:r>
            <a:r>
              <a:rPr lang="en-GB" sz="2400" dirty="0" err="1"/>
              <a:t>Mikolajczyk</a:t>
            </a:r>
            <a:r>
              <a:rPr lang="en-GB" sz="2400" dirty="0"/>
              <a:t> &amp; A. Spiers </a:t>
            </a:r>
          </a:p>
        </p:txBody>
      </p:sp>
    </p:spTree>
    <p:extLst>
      <p:ext uri="{BB962C8B-B14F-4D97-AF65-F5344CB8AC3E}">
        <p14:creationId xmlns:p14="http://schemas.microsoft.com/office/powerpoint/2010/main" val="4090733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C83737-AFC0-4863-9529-70C82FB910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Pattern Recognition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D4BD12-6C7E-4C11-B11E-52E98F0A96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841240" cy="4351338"/>
          </a:xfrm>
        </p:spPr>
        <p:txBody>
          <a:bodyPr>
            <a:normAutofit/>
          </a:bodyPr>
          <a:lstStyle/>
          <a:p>
            <a:r>
              <a:rPr lang="en-GB" b="1" dirty="0"/>
              <a:t>Patterns</a:t>
            </a:r>
            <a:r>
              <a:rPr lang="en-GB" dirty="0"/>
              <a:t> </a:t>
            </a:r>
            <a:br>
              <a:rPr lang="en-GB" dirty="0"/>
            </a:br>
            <a:r>
              <a:rPr lang="en-GB" dirty="0"/>
              <a:t>- Discernible Regularity or Similarity in the World</a:t>
            </a:r>
          </a:p>
          <a:p>
            <a:endParaRPr lang="en-GB" dirty="0"/>
          </a:p>
          <a:p>
            <a:r>
              <a:rPr lang="en-GB" b="1" dirty="0"/>
              <a:t>Pattern Recognition </a:t>
            </a:r>
            <a:br>
              <a:rPr lang="en-GB" b="1" dirty="0"/>
            </a:br>
            <a:r>
              <a:rPr lang="en-GB" b="1" dirty="0"/>
              <a:t>- </a:t>
            </a:r>
            <a:r>
              <a:rPr lang="en-GB" dirty="0"/>
              <a:t>Process of </a:t>
            </a:r>
            <a:r>
              <a:rPr lang="en-GB" b="1" dirty="0"/>
              <a:t>automatically</a:t>
            </a:r>
            <a:r>
              <a:rPr lang="en-GB" dirty="0"/>
              <a:t> finding patterns in data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279BDB-F234-4135-A014-0B8F76F8A0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Pattern Recognition – Lecture 1 – Ad Spiers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F34638-56D0-4DDD-93AC-685B1F1367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90424-CDFB-4D1B-9396-B44913C8B5E8}" type="slidenum">
              <a:rPr lang="en-GB" smtClean="0"/>
              <a:t>9</a:t>
            </a:fld>
            <a:endParaRPr lang="en-GB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C9A121D-A59C-417A-BAC4-CCAB79E9D4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1120" y="1395413"/>
            <a:ext cx="5158602" cy="3440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F268553-281D-44D6-8DED-DCE8A0459F55}"/>
              </a:ext>
            </a:extLst>
          </p:cNvPr>
          <p:cNvSpPr txBox="1"/>
          <p:nvPr/>
        </p:nvSpPr>
        <p:spPr>
          <a:xfrm>
            <a:off x="6421120" y="4949923"/>
            <a:ext cx="51586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/>
              <a:t>An archaeologist recognises patterns in objects properties</a:t>
            </a:r>
          </a:p>
        </p:txBody>
      </p:sp>
    </p:spTree>
    <p:extLst>
      <p:ext uri="{BB962C8B-B14F-4D97-AF65-F5344CB8AC3E}">
        <p14:creationId xmlns:p14="http://schemas.microsoft.com/office/powerpoint/2010/main" val="3494433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25977</TotalTime>
  <Words>2648</Words>
  <Application>Microsoft Office PowerPoint</Application>
  <PresentationFormat>Widescreen</PresentationFormat>
  <Paragraphs>457</Paragraphs>
  <Slides>57</Slides>
  <Notes>4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6" baseType="lpstr">
      <vt:lpstr>Aharoni</vt:lpstr>
      <vt:lpstr>Arial</vt:lpstr>
      <vt:lpstr>Calibri</vt:lpstr>
      <vt:lpstr>Calibri Light</vt:lpstr>
      <vt:lpstr>Cambria Math</vt:lpstr>
      <vt:lpstr>Lato</vt:lpstr>
      <vt:lpstr>Segoe UI</vt:lpstr>
      <vt:lpstr>Wingdings</vt:lpstr>
      <vt:lpstr>Custom Design</vt:lpstr>
      <vt:lpstr>CVPR</vt:lpstr>
      <vt:lpstr>Goal</vt:lpstr>
      <vt:lpstr>Pre-requisites</vt:lpstr>
      <vt:lpstr>Books (Optional)</vt:lpstr>
      <vt:lpstr>Assessment</vt:lpstr>
      <vt:lpstr>PR Lectures (Dr Ad Spiers)</vt:lpstr>
      <vt:lpstr>CV Lectures (Prof Krystian Mikolajczyk)</vt:lpstr>
      <vt:lpstr>Pattern Recognition</vt:lpstr>
      <vt:lpstr>Pattern Recognition</vt:lpstr>
      <vt:lpstr>Pattern Recognition Applications</vt:lpstr>
      <vt:lpstr>Pattern Recognition Applications</vt:lpstr>
      <vt:lpstr>Pattern Recognition Applications</vt:lpstr>
      <vt:lpstr>This course</vt:lpstr>
      <vt:lpstr>This Course</vt:lpstr>
      <vt:lpstr>Dimensionality Reduction</vt:lpstr>
      <vt:lpstr>Dimensionality Reduction</vt:lpstr>
      <vt:lpstr>Exoskeleton Example</vt:lpstr>
      <vt:lpstr>Example</vt:lpstr>
      <vt:lpstr>Example</vt:lpstr>
      <vt:lpstr>Example</vt:lpstr>
      <vt:lpstr>Dimensionality Reduction</vt:lpstr>
      <vt:lpstr>Dimensionality</vt:lpstr>
      <vt:lpstr>‘The Curse Of Dimensionality’</vt:lpstr>
      <vt:lpstr>‘The Curse Of Dimensionality’</vt:lpstr>
      <vt:lpstr>Next</vt:lpstr>
      <vt:lpstr>Principle Component Analysis (PCA)</vt:lpstr>
      <vt:lpstr>Principle Component Analysis (PCA)</vt:lpstr>
      <vt:lpstr>Principle Component Analysis (PCA)</vt:lpstr>
      <vt:lpstr>I like to learn and teach by example</vt:lpstr>
      <vt:lpstr>Some Data</vt:lpstr>
      <vt:lpstr>Patterns</vt:lpstr>
      <vt:lpstr>Data</vt:lpstr>
      <vt:lpstr>Consider only a single dimension</vt:lpstr>
      <vt:lpstr>Consider only a single dimension</vt:lpstr>
      <vt:lpstr>What if…</vt:lpstr>
      <vt:lpstr>New Axes = Alternative Dimension(s)!</vt:lpstr>
      <vt:lpstr>The PCA problem</vt:lpstr>
      <vt:lpstr>Projection</vt:lpstr>
      <vt:lpstr>Finding a Principle Component</vt:lpstr>
      <vt:lpstr>Projection</vt:lpstr>
      <vt:lpstr>PCA Steps</vt:lpstr>
      <vt:lpstr>Step 1 – Standardise the data</vt:lpstr>
      <vt:lpstr>Step 2: Calculate the Covariance Matrix</vt:lpstr>
      <vt:lpstr>Step 3. Determine Eigenvectors &amp; Eigenvalues</vt:lpstr>
      <vt:lpstr>Select Feature Vector</vt:lpstr>
      <vt:lpstr>Projection onto Principle Components </vt:lpstr>
      <vt:lpstr>Projection onto PCs</vt:lpstr>
      <vt:lpstr>Compare (x,y) to (PC1, PC2)</vt:lpstr>
      <vt:lpstr>More on Principle Components</vt:lpstr>
      <vt:lpstr>More interesting </vt:lpstr>
      <vt:lpstr>Calculations</vt:lpstr>
      <vt:lpstr>Plotting the PCs</vt:lpstr>
      <vt:lpstr>Data Variance in PCs</vt:lpstr>
      <vt:lpstr>Scree Plots</vt:lpstr>
      <vt:lpstr>Construct Feature Vector</vt:lpstr>
      <vt:lpstr>Reduce to 2D</vt:lpstr>
      <vt:lpstr>Visualise Variance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Pattern Recognition</dc:title>
  <dc:creator>Ad Spiers</dc:creator>
  <cp:lastModifiedBy>Spiers, Ad</cp:lastModifiedBy>
  <cp:revision>149</cp:revision>
  <dcterms:created xsi:type="dcterms:W3CDTF">2021-02-04T10:32:16Z</dcterms:created>
  <dcterms:modified xsi:type="dcterms:W3CDTF">2024-01-12T15:26:27Z</dcterms:modified>
</cp:coreProperties>
</file>